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7"/>
  </p:notesMasterIdLst>
  <p:sldIdLst>
    <p:sldId id="289" r:id="rId5"/>
    <p:sldId id="487" r:id="rId6"/>
    <p:sldId id="484" r:id="rId7"/>
    <p:sldId id="485" r:id="rId8"/>
    <p:sldId id="492" r:id="rId9"/>
    <p:sldId id="491" r:id="rId10"/>
    <p:sldId id="488" r:id="rId11"/>
    <p:sldId id="470" r:id="rId12"/>
    <p:sldId id="490" r:id="rId13"/>
    <p:sldId id="479" r:id="rId14"/>
    <p:sldId id="493" r:id="rId15"/>
    <p:sldId id="472" r:id="rId16"/>
    <p:sldId id="477" r:id="rId17"/>
    <p:sldId id="271" r:id="rId18"/>
    <p:sldId id="364" r:id="rId19"/>
    <p:sldId id="368" r:id="rId20"/>
    <p:sldId id="475" r:id="rId21"/>
    <p:sldId id="467" r:id="rId22"/>
    <p:sldId id="480" r:id="rId23"/>
    <p:sldId id="481" r:id="rId24"/>
    <p:sldId id="486" r:id="rId25"/>
    <p:sldId id="48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9DFDEA-CB5B-63EE-675C-4D61A0AD5978}" name="Holly Miller" initials="HM" userId="S::holly.miller@columbiacountyor.gov::6c398f9e-4d60-4470-b8f6-7f1542a75a6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chael Curri" initials="MC" lastIdx="1" clrIdx="0">
    <p:extLst>
      <p:ext uri="{19B8F6BF-5375-455C-9EA6-DF929625EA0E}">
        <p15:presenceInfo xmlns:p15="http://schemas.microsoft.com/office/powerpoint/2012/main" userId="S::mcurri@sngroup.com::a506a504-391d-4ba0-91d2-6d47aa340da4" providerId="AD"/>
      </p:ext>
    </p:extLst>
  </p:cmAuthor>
  <p:cmAuthor id="2" name="Andrew Bates" initials="AB" lastIdx="4" clrIdx="1">
    <p:extLst>
      <p:ext uri="{19B8F6BF-5375-455C-9EA6-DF929625EA0E}">
        <p15:presenceInfo xmlns:p15="http://schemas.microsoft.com/office/powerpoint/2012/main" userId="Andrew Bat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95"/>
    <a:srgbClr val="DE7D08"/>
    <a:srgbClr val="F89A24"/>
    <a:srgbClr val="CB7207"/>
    <a:srgbClr val="6AB55A"/>
    <a:srgbClr val="50AF4B"/>
    <a:srgbClr val="2F5597"/>
    <a:srgbClr val="FFFFFF"/>
    <a:srgbClr val="48AB43"/>
    <a:srgbClr val="648A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556" autoAdjust="0"/>
    <p:restoredTop sz="96374" autoAdjust="0"/>
  </p:normalViewPr>
  <p:slideViewPr>
    <p:cSldViewPr snapToGrid="0" showGuides="1">
      <p:cViewPr varScale="1">
        <p:scale>
          <a:sx n="71" d="100"/>
          <a:sy n="71" d="100"/>
        </p:scale>
        <p:origin x="48" y="252"/>
      </p:cViewPr>
      <p:guideLst>
        <p:guide orient="horz" pos="2184"/>
        <p:guide pos="3840"/>
      </p:guideLst>
    </p:cSldViewPr>
  </p:slideViewPr>
  <p:outlineViewPr>
    <p:cViewPr>
      <p:scale>
        <a:sx n="33" d="100"/>
        <a:sy n="33" d="100"/>
      </p:scale>
      <p:origin x="0" y="-35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9AD61-A7AB-4FD1-A934-7A6D107FAB9C}" type="datetimeFigureOut">
              <a:rPr lang="en-CA" smtClean="0"/>
              <a:t>2025-06-04</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CF52C4-CCA9-476F-863E-C57D5C094A55}" type="slidenum">
              <a:rPr lang="en-CA" smtClean="0"/>
              <a:t>‹#›</a:t>
            </a:fld>
            <a:endParaRPr lang="en-CA" dirty="0"/>
          </a:p>
        </p:txBody>
      </p:sp>
    </p:spTree>
    <p:extLst>
      <p:ext uri="{BB962C8B-B14F-4D97-AF65-F5344CB8AC3E}">
        <p14:creationId xmlns:p14="http://schemas.microsoft.com/office/powerpoint/2010/main" val="668281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CF52C4-CCA9-476F-863E-C57D5C094A55}" type="slidenum">
              <a:rPr lang="en-CA" smtClean="0"/>
              <a:t>16</a:t>
            </a:fld>
            <a:endParaRPr lang="en-CA" dirty="0"/>
          </a:p>
        </p:txBody>
      </p:sp>
    </p:spTree>
    <p:extLst>
      <p:ext uri="{BB962C8B-B14F-4D97-AF65-F5344CB8AC3E}">
        <p14:creationId xmlns:p14="http://schemas.microsoft.com/office/powerpoint/2010/main" val="674583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FB64A-A392-4F2E-A97A-A291CEA3307E}"/>
              </a:ext>
            </a:extLst>
          </p:cNvPr>
          <p:cNvSpPr>
            <a:spLocks noGrp="1"/>
          </p:cNvSpPr>
          <p:nvPr>
            <p:ph type="ctrTitle"/>
          </p:nvPr>
        </p:nvSpPr>
        <p:spPr>
          <a:xfrm>
            <a:off x="1524000" y="1122363"/>
            <a:ext cx="9144000" cy="2387600"/>
          </a:xfrm>
        </p:spPr>
        <p:txBody>
          <a:bodyPr anchor="b"/>
          <a:lstStyle>
            <a:lvl1pPr algn="ctr">
              <a:defRPr sz="6000" b="1">
                <a:solidFill>
                  <a:schemeClr val="accent1">
                    <a:lumMod val="75000"/>
                  </a:schemeClr>
                </a:solidFill>
              </a:defRPr>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5CAC919E-7A8D-4EBB-91C7-4276719017F0}"/>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CA" dirty="0"/>
          </a:p>
        </p:txBody>
      </p:sp>
      <p:sp>
        <p:nvSpPr>
          <p:cNvPr id="4" name="Date Placeholder 3">
            <a:extLst>
              <a:ext uri="{FF2B5EF4-FFF2-40B4-BE49-F238E27FC236}">
                <a16:creationId xmlns:a16="http://schemas.microsoft.com/office/drawing/2014/main" id="{961E2332-41DB-46E0-AAE6-468E397A5135}"/>
              </a:ext>
            </a:extLst>
          </p:cNvPr>
          <p:cNvSpPr>
            <a:spLocks noGrp="1"/>
          </p:cNvSpPr>
          <p:nvPr>
            <p:ph type="dt" sz="half" idx="10"/>
          </p:nvPr>
        </p:nvSpPr>
        <p:spPr>
          <a:xfrm>
            <a:off x="838200" y="6417891"/>
            <a:ext cx="2743200" cy="303583"/>
          </a:xfrm>
          <a:prstGeom prst="rect">
            <a:avLst/>
          </a:prstGeom>
        </p:spPr>
        <p:txBody>
          <a:bodyPr/>
          <a:lstStyle>
            <a:lvl1pPr>
              <a:defRPr/>
            </a:lvl1pPr>
          </a:lstStyle>
          <a:p>
            <a:endParaRPr lang="en-CA" dirty="0"/>
          </a:p>
        </p:txBody>
      </p:sp>
      <p:sp>
        <p:nvSpPr>
          <p:cNvPr id="5" name="Footer Placeholder 4">
            <a:extLst>
              <a:ext uri="{FF2B5EF4-FFF2-40B4-BE49-F238E27FC236}">
                <a16:creationId xmlns:a16="http://schemas.microsoft.com/office/drawing/2014/main" id="{4BD32978-0F27-488D-AE6A-AC39AE8B7085}"/>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94B3538C-4389-4180-B28A-C18F6CD08CEF}"/>
              </a:ext>
            </a:extLst>
          </p:cNvPr>
          <p:cNvSpPr>
            <a:spLocks noGrp="1"/>
          </p:cNvSpPr>
          <p:nvPr>
            <p:ph type="sldNum" sz="quarter" idx="12"/>
          </p:nvPr>
        </p:nvSpPr>
        <p:spPr/>
        <p:txBody>
          <a:bodyPr/>
          <a:lstStyle/>
          <a:p>
            <a:fld id="{BA2C49B0-D810-45CC-B787-0B3D58EA171D}" type="slidenum">
              <a:rPr lang="en-CA" smtClean="0"/>
              <a:t>‹#›</a:t>
            </a:fld>
            <a:endParaRPr lang="en-CA" dirty="0"/>
          </a:p>
        </p:txBody>
      </p:sp>
    </p:spTree>
    <p:extLst>
      <p:ext uri="{BB962C8B-B14F-4D97-AF65-F5344CB8AC3E}">
        <p14:creationId xmlns:p14="http://schemas.microsoft.com/office/powerpoint/2010/main" val="3411022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F85F0-6B08-43E0-AE8E-0B463E2D7608}"/>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E7DC5B3-9A71-48DB-9A75-BD1CF81669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467E48C-F2FB-4A8B-A25B-25DE9B247C7A}"/>
              </a:ext>
            </a:extLst>
          </p:cNvPr>
          <p:cNvSpPr>
            <a:spLocks noGrp="1"/>
          </p:cNvSpPr>
          <p:nvPr>
            <p:ph type="dt" sz="half" idx="10"/>
          </p:nvPr>
        </p:nvSpPr>
        <p:spPr>
          <a:xfrm>
            <a:off x="838200" y="6417892"/>
            <a:ext cx="2743200" cy="303583"/>
          </a:xfrm>
          <a:prstGeom prst="rect">
            <a:avLst/>
          </a:prstGeom>
        </p:spPr>
        <p:txBody>
          <a:bodyPr/>
          <a:lstStyle/>
          <a:p>
            <a:endParaRPr lang="en-CA" dirty="0"/>
          </a:p>
        </p:txBody>
      </p:sp>
      <p:sp>
        <p:nvSpPr>
          <p:cNvPr id="5" name="Footer Placeholder 4">
            <a:extLst>
              <a:ext uri="{FF2B5EF4-FFF2-40B4-BE49-F238E27FC236}">
                <a16:creationId xmlns:a16="http://schemas.microsoft.com/office/drawing/2014/main" id="{3FA69EBB-B2F7-4509-8637-11874E2E35DC}"/>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5472E71E-6A07-48D5-9F5D-2B2950534D17}"/>
              </a:ext>
            </a:extLst>
          </p:cNvPr>
          <p:cNvSpPr>
            <a:spLocks noGrp="1"/>
          </p:cNvSpPr>
          <p:nvPr>
            <p:ph type="sldNum" sz="quarter" idx="12"/>
          </p:nvPr>
        </p:nvSpPr>
        <p:spPr/>
        <p:txBody>
          <a:bodyPr/>
          <a:lstStyle/>
          <a:p>
            <a:fld id="{BA2C49B0-D810-45CC-B787-0B3D58EA171D}" type="slidenum">
              <a:rPr lang="en-CA" smtClean="0"/>
              <a:t>‹#›</a:t>
            </a:fld>
            <a:endParaRPr lang="en-CA" dirty="0"/>
          </a:p>
        </p:txBody>
      </p:sp>
    </p:spTree>
    <p:extLst>
      <p:ext uri="{BB962C8B-B14F-4D97-AF65-F5344CB8AC3E}">
        <p14:creationId xmlns:p14="http://schemas.microsoft.com/office/powerpoint/2010/main" val="2697706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6197B-BC2A-4287-8644-41AA6711F7C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9F23F3D-93AC-4CF6-8CEB-71EDD1F2BD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A1B4E43-0195-4158-9C3F-1D923187BBEA}"/>
              </a:ext>
            </a:extLst>
          </p:cNvPr>
          <p:cNvSpPr>
            <a:spLocks noGrp="1"/>
          </p:cNvSpPr>
          <p:nvPr>
            <p:ph type="dt" sz="half" idx="10"/>
          </p:nvPr>
        </p:nvSpPr>
        <p:spPr>
          <a:xfrm>
            <a:off x="838200" y="6417892"/>
            <a:ext cx="2743200" cy="303583"/>
          </a:xfrm>
          <a:prstGeom prst="rect">
            <a:avLst/>
          </a:prstGeom>
        </p:spPr>
        <p:txBody>
          <a:bodyPr/>
          <a:lstStyle/>
          <a:p>
            <a:endParaRPr lang="en-CA" dirty="0"/>
          </a:p>
        </p:txBody>
      </p:sp>
      <p:sp>
        <p:nvSpPr>
          <p:cNvPr id="5" name="Footer Placeholder 4">
            <a:extLst>
              <a:ext uri="{FF2B5EF4-FFF2-40B4-BE49-F238E27FC236}">
                <a16:creationId xmlns:a16="http://schemas.microsoft.com/office/drawing/2014/main" id="{41135821-24DA-4B2F-83E9-AD49910074F6}"/>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465033C1-4B29-41F1-BCAC-208C8F560ED1}"/>
              </a:ext>
            </a:extLst>
          </p:cNvPr>
          <p:cNvSpPr>
            <a:spLocks noGrp="1"/>
          </p:cNvSpPr>
          <p:nvPr>
            <p:ph type="sldNum" sz="quarter" idx="12"/>
          </p:nvPr>
        </p:nvSpPr>
        <p:spPr/>
        <p:txBody>
          <a:bodyPr/>
          <a:lstStyle/>
          <a:p>
            <a:fld id="{BA2C49B0-D810-45CC-B787-0B3D58EA171D}" type="slidenum">
              <a:rPr lang="en-CA" smtClean="0"/>
              <a:t>‹#›</a:t>
            </a:fld>
            <a:endParaRPr lang="en-CA" dirty="0"/>
          </a:p>
        </p:txBody>
      </p:sp>
    </p:spTree>
    <p:extLst>
      <p:ext uri="{BB962C8B-B14F-4D97-AF65-F5344CB8AC3E}">
        <p14:creationId xmlns:p14="http://schemas.microsoft.com/office/powerpoint/2010/main" val="1420811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557DB-6907-4559-BE6E-34170F1C436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40335A2-142F-406E-80D0-2DDEFAB1B2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a:extLst>
              <a:ext uri="{FF2B5EF4-FFF2-40B4-BE49-F238E27FC236}">
                <a16:creationId xmlns:a16="http://schemas.microsoft.com/office/drawing/2014/main" id="{E1287EF0-27E1-44F3-A58A-4DAAF4F7B434}"/>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D3F5E781-F81E-41D8-8C23-B11BEC42E98A}"/>
              </a:ext>
            </a:extLst>
          </p:cNvPr>
          <p:cNvSpPr>
            <a:spLocks noGrp="1"/>
          </p:cNvSpPr>
          <p:nvPr>
            <p:ph type="sldNum" sz="quarter" idx="12"/>
          </p:nvPr>
        </p:nvSpPr>
        <p:spPr/>
        <p:txBody>
          <a:bodyPr/>
          <a:lstStyle/>
          <a:p>
            <a:fld id="{BA2C49B0-D810-45CC-B787-0B3D58EA171D}" type="slidenum">
              <a:rPr lang="en-CA" smtClean="0"/>
              <a:t>‹#›</a:t>
            </a:fld>
            <a:endParaRPr lang="en-CA" dirty="0"/>
          </a:p>
        </p:txBody>
      </p:sp>
    </p:spTree>
    <p:extLst>
      <p:ext uri="{BB962C8B-B14F-4D97-AF65-F5344CB8AC3E}">
        <p14:creationId xmlns:p14="http://schemas.microsoft.com/office/powerpoint/2010/main" val="1189266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52710-AB19-4926-B1E2-D31395D3D8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324E0F8-140F-4EAE-BD0B-0B17ACF5FF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3838D9-FB45-4B2E-A901-ED0663CCC67B}"/>
              </a:ext>
            </a:extLst>
          </p:cNvPr>
          <p:cNvSpPr>
            <a:spLocks noGrp="1"/>
          </p:cNvSpPr>
          <p:nvPr>
            <p:ph type="dt" sz="half" idx="10"/>
          </p:nvPr>
        </p:nvSpPr>
        <p:spPr>
          <a:xfrm>
            <a:off x="838200" y="6417892"/>
            <a:ext cx="2743200" cy="303583"/>
          </a:xfrm>
          <a:prstGeom prst="rect">
            <a:avLst/>
          </a:prstGeom>
        </p:spPr>
        <p:txBody>
          <a:bodyPr/>
          <a:lstStyle/>
          <a:p>
            <a:endParaRPr lang="en-CA" dirty="0"/>
          </a:p>
        </p:txBody>
      </p:sp>
      <p:sp>
        <p:nvSpPr>
          <p:cNvPr id="5" name="Footer Placeholder 4">
            <a:extLst>
              <a:ext uri="{FF2B5EF4-FFF2-40B4-BE49-F238E27FC236}">
                <a16:creationId xmlns:a16="http://schemas.microsoft.com/office/drawing/2014/main" id="{5D0AA5D2-7FF2-429D-B88D-D61C21071AC5}"/>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8EC11D2B-DB37-4834-828D-E5B4D9951D1C}"/>
              </a:ext>
            </a:extLst>
          </p:cNvPr>
          <p:cNvSpPr>
            <a:spLocks noGrp="1"/>
          </p:cNvSpPr>
          <p:nvPr>
            <p:ph type="sldNum" sz="quarter" idx="12"/>
          </p:nvPr>
        </p:nvSpPr>
        <p:spPr/>
        <p:txBody>
          <a:bodyPr/>
          <a:lstStyle/>
          <a:p>
            <a:fld id="{BA2C49B0-D810-45CC-B787-0B3D58EA171D}" type="slidenum">
              <a:rPr lang="en-CA" smtClean="0"/>
              <a:t>‹#›</a:t>
            </a:fld>
            <a:endParaRPr lang="en-CA" dirty="0"/>
          </a:p>
        </p:txBody>
      </p:sp>
    </p:spTree>
    <p:extLst>
      <p:ext uri="{BB962C8B-B14F-4D97-AF65-F5344CB8AC3E}">
        <p14:creationId xmlns:p14="http://schemas.microsoft.com/office/powerpoint/2010/main" val="2407126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5D956-5831-4075-AEA1-434EC808C0A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7D77B03-4D0D-4384-8361-AAB01E0F33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DAAC036-517B-421D-B727-004448628F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8AB1C50-CD4B-4D4D-B69D-3CE8F4BDEACC}"/>
              </a:ext>
            </a:extLst>
          </p:cNvPr>
          <p:cNvSpPr>
            <a:spLocks noGrp="1"/>
          </p:cNvSpPr>
          <p:nvPr>
            <p:ph type="dt" sz="half" idx="10"/>
          </p:nvPr>
        </p:nvSpPr>
        <p:spPr>
          <a:xfrm>
            <a:off x="838200" y="6417892"/>
            <a:ext cx="2743200" cy="303583"/>
          </a:xfrm>
          <a:prstGeom prst="rect">
            <a:avLst/>
          </a:prstGeom>
        </p:spPr>
        <p:txBody>
          <a:bodyPr/>
          <a:lstStyle/>
          <a:p>
            <a:endParaRPr lang="en-CA" dirty="0"/>
          </a:p>
        </p:txBody>
      </p:sp>
      <p:sp>
        <p:nvSpPr>
          <p:cNvPr id="6" name="Footer Placeholder 5">
            <a:extLst>
              <a:ext uri="{FF2B5EF4-FFF2-40B4-BE49-F238E27FC236}">
                <a16:creationId xmlns:a16="http://schemas.microsoft.com/office/drawing/2014/main" id="{9AE931E8-B5B8-49DD-94BE-B33F649ACC5D}"/>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29B49DAF-62A2-4262-8D7F-6DACCB0DF30A}"/>
              </a:ext>
            </a:extLst>
          </p:cNvPr>
          <p:cNvSpPr>
            <a:spLocks noGrp="1"/>
          </p:cNvSpPr>
          <p:nvPr>
            <p:ph type="sldNum" sz="quarter" idx="12"/>
          </p:nvPr>
        </p:nvSpPr>
        <p:spPr/>
        <p:txBody>
          <a:bodyPr/>
          <a:lstStyle/>
          <a:p>
            <a:fld id="{BA2C49B0-D810-45CC-B787-0B3D58EA171D}" type="slidenum">
              <a:rPr lang="en-CA" smtClean="0"/>
              <a:t>‹#›</a:t>
            </a:fld>
            <a:endParaRPr lang="en-CA" dirty="0"/>
          </a:p>
        </p:txBody>
      </p:sp>
    </p:spTree>
    <p:extLst>
      <p:ext uri="{BB962C8B-B14F-4D97-AF65-F5344CB8AC3E}">
        <p14:creationId xmlns:p14="http://schemas.microsoft.com/office/powerpoint/2010/main" val="2056246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F4BC-A8E5-4E60-B6EA-5C4FC8AE3AF3}"/>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E293377-204B-4C75-8AEF-04E2A9B8E8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745265-9725-401F-BD9F-448172697F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E90E7BF-4A82-4932-91CB-BEB88C4037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703204-94AF-4D77-AE18-E5AD8A53A4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5F499A74-75C4-41BE-A37E-C5427704F641}"/>
              </a:ext>
            </a:extLst>
          </p:cNvPr>
          <p:cNvSpPr>
            <a:spLocks noGrp="1"/>
          </p:cNvSpPr>
          <p:nvPr>
            <p:ph type="dt" sz="half" idx="10"/>
          </p:nvPr>
        </p:nvSpPr>
        <p:spPr>
          <a:xfrm>
            <a:off x="838200" y="6417892"/>
            <a:ext cx="2743200" cy="303583"/>
          </a:xfrm>
          <a:prstGeom prst="rect">
            <a:avLst/>
          </a:prstGeom>
        </p:spPr>
        <p:txBody>
          <a:bodyPr/>
          <a:lstStyle/>
          <a:p>
            <a:endParaRPr lang="en-CA" dirty="0"/>
          </a:p>
        </p:txBody>
      </p:sp>
      <p:sp>
        <p:nvSpPr>
          <p:cNvPr id="8" name="Footer Placeholder 7">
            <a:extLst>
              <a:ext uri="{FF2B5EF4-FFF2-40B4-BE49-F238E27FC236}">
                <a16:creationId xmlns:a16="http://schemas.microsoft.com/office/drawing/2014/main" id="{23182B4F-AEEA-4098-BDC5-CCCB50D5608D}"/>
              </a:ext>
            </a:extLst>
          </p:cNvPr>
          <p:cNvSpPr>
            <a:spLocks noGrp="1"/>
          </p:cNvSpPr>
          <p:nvPr>
            <p:ph type="ftr" sz="quarter" idx="11"/>
          </p:nvPr>
        </p:nvSpPr>
        <p:spPr/>
        <p:txBody>
          <a:bodyPr/>
          <a:lstStyle/>
          <a:p>
            <a:endParaRPr lang="en-CA" dirty="0"/>
          </a:p>
        </p:txBody>
      </p:sp>
      <p:sp>
        <p:nvSpPr>
          <p:cNvPr id="9" name="Slide Number Placeholder 8">
            <a:extLst>
              <a:ext uri="{FF2B5EF4-FFF2-40B4-BE49-F238E27FC236}">
                <a16:creationId xmlns:a16="http://schemas.microsoft.com/office/drawing/2014/main" id="{42098AFF-78A5-4DF1-BF63-478DB1FB3510}"/>
              </a:ext>
            </a:extLst>
          </p:cNvPr>
          <p:cNvSpPr>
            <a:spLocks noGrp="1"/>
          </p:cNvSpPr>
          <p:nvPr>
            <p:ph type="sldNum" sz="quarter" idx="12"/>
          </p:nvPr>
        </p:nvSpPr>
        <p:spPr/>
        <p:txBody>
          <a:bodyPr/>
          <a:lstStyle/>
          <a:p>
            <a:fld id="{BA2C49B0-D810-45CC-B787-0B3D58EA171D}" type="slidenum">
              <a:rPr lang="en-CA" smtClean="0"/>
              <a:t>‹#›</a:t>
            </a:fld>
            <a:endParaRPr lang="en-CA" dirty="0"/>
          </a:p>
        </p:txBody>
      </p:sp>
    </p:spTree>
    <p:extLst>
      <p:ext uri="{BB962C8B-B14F-4D97-AF65-F5344CB8AC3E}">
        <p14:creationId xmlns:p14="http://schemas.microsoft.com/office/powerpoint/2010/main" val="3904018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39A8F-6BBA-4C79-830A-FBD20A107B4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623B0C9E-6F6E-4476-95C7-F986F50AB1E5}"/>
              </a:ext>
            </a:extLst>
          </p:cNvPr>
          <p:cNvSpPr>
            <a:spLocks noGrp="1"/>
          </p:cNvSpPr>
          <p:nvPr>
            <p:ph type="dt" sz="half" idx="10"/>
          </p:nvPr>
        </p:nvSpPr>
        <p:spPr>
          <a:xfrm>
            <a:off x="838200" y="6417892"/>
            <a:ext cx="2743200" cy="303583"/>
          </a:xfrm>
          <a:prstGeom prst="rect">
            <a:avLst/>
          </a:prstGeom>
        </p:spPr>
        <p:txBody>
          <a:bodyPr/>
          <a:lstStyle/>
          <a:p>
            <a:endParaRPr lang="en-CA" dirty="0"/>
          </a:p>
        </p:txBody>
      </p:sp>
      <p:sp>
        <p:nvSpPr>
          <p:cNvPr id="4" name="Footer Placeholder 3">
            <a:extLst>
              <a:ext uri="{FF2B5EF4-FFF2-40B4-BE49-F238E27FC236}">
                <a16:creationId xmlns:a16="http://schemas.microsoft.com/office/drawing/2014/main" id="{E367E4E5-C703-42AE-A7C2-125B8F1B969D}"/>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739B040E-B135-4739-901F-775F092DABA7}"/>
              </a:ext>
            </a:extLst>
          </p:cNvPr>
          <p:cNvSpPr>
            <a:spLocks noGrp="1"/>
          </p:cNvSpPr>
          <p:nvPr>
            <p:ph type="sldNum" sz="quarter" idx="12"/>
          </p:nvPr>
        </p:nvSpPr>
        <p:spPr/>
        <p:txBody>
          <a:bodyPr/>
          <a:lstStyle/>
          <a:p>
            <a:fld id="{BA2C49B0-D810-45CC-B787-0B3D58EA171D}" type="slidenum">
              <a:rPr lang="en-CA" smtClean="0"/>
              <a:t>‹#›</a:t>
            </a:fld>
            <a:endParaRPr lang="en-CA" dirty="0"/>
          </a:p>
        </p:txBody>
      </p:sp>
    </p:spTree>
    <p:extLst>
      <p:ext uri="{BB962C8B-B14F-4D97-AF65-F5344CB8AC3E}">
        <p14:creationId xmlns:p14="http://schemas.microsoft.com/office/powerpoint/2010/main" val="2059190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B08497-90A5-4341-805F-242E93325E07}"/>
              </a:ext>
            </a:extLst>
          </p:cNvPr>
          <p:cNvSpPr>
            <a:spLocks noGrp="1"/>
          </p:cNvSpPr>
          <p:nvPr>
            <p:ph type="dt" sz="half" idx="10"/>
          </p:nvPr>
        </p:nvSpPr>
        <p:spPr>
          <a:xfrm>
            <a:off x="838200" y="6417892"/>
            <a:ext cx="2743200" cy="303583"/>
          </a:xfrm>
          <a:prstGeom prst="rect">
            <a:avLst/>
          </a:prstGeom>
        </p:spPr>
        <p:txBody>
          <a:bodyPr/>
          <a:lstStyle/>
          <a:p>
            <a:endParaRPr lang="en-CA" dirty="0"/>
          </a:p>
        </p:txBody>
      </p:sp>
      <p:sp>
        <p:nvSpPr>
          <p:cNvPr id="3" name="Footer Placeholder 2">
            <a:extLst>
              <a:ext uri="{FF2B5EF4-FFF2-40B4-BE49-F238E27FC236}">
                <a16:creationId xmlns:a16="http://schemas.microsoft.com/office/drawing/2014/main" id="{101F3D35-A38D-4D93-90C1-B3EC3087A760}"/>
              </a:ext>
            </a:extLst>
          </p:cNvPr>
          <p:cNvSpPr>
            <a:spLocks noGrp="1"/>
          </p:cNvSpPr>
          <p:nvPr>
            <p:ph type="ftr" sz="quarter" idx="11"/>
          </p:nvPr>
        </p:nvSpPr>
        <p:spPr/>
        <p:txBody>
          <a:bodyPr/>
          <a:lstStyle/>
          <a:p>
            <a:endParaRPr lang="en-CA" dirty="0"/>
          </a:p>
        </p:txBody>
      </p:sp>
      <p:sp>
        <p:nvSpPr>
          <p:cNvPr id="4" name="Slide Number Placeholder 3">
            <a:extLst>
              <a:ext uri="{FF2B5EF4-FFF2-40B4-BE49-F238E27FC236}">
                <a16:creationId xmlns:a16="http://schemas.microsoft.com/office/drawing/2014/main" id="{570432EC-F102-4124-A6EB-6D3A54F2C37F}"/>
              </a:ext>
            </a:extLst>
          </p:cNvPr>
          <p:cNvSpPr>
            <a:spLocks noGrp="1"/>
          </p:cNvSpPr>
          <p:nvPr>
            <p:ph type="sldNum" sz="quarter" idx="12"/>
          </p:nvPr>
        </p:nvSpPr>
        <p:spPr/>
        <p:txBody>
          <a:bodyPr/>
          <a:lstStyle/>
          <a:p>
            <a:fld id="{BA2C49B0-D810-45CC-B787-0B3D58EA171D}" type="slidenum">
              <a:rPr lang="en-CA" smtClean="0"/>
              <a:t>‹#›</a:t>
            </a:fld>
            <a:endParaRPr lang="en-CA" dirty="0"/>
          </a:p>
        </p:txBody>
      </p:sp>
    </p:spTree>
    <p:extLst>
      <p:ext uri="{BB962C8B-B14F-4D97-AF65-F5344CB8AC3E}">
        <p14:creationId xmlns:p14="http://schemas.microsoft.com/office/powerpoint/2010/main" val="2262530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FAEA7-4691-4DA5-A590-6192C67524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AFDBAAE-42C6-4158-8069-43B8C86BC7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3122FDA4-EC86-4451-95B3-165BAB40C2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347A38-493E-4170-B2CE-12DD1B7A3C19}"/>
              </a:ext>
            </a:extLst>
          </p:cNvPr>
          <p:cNvSpPr>
            <a:spLocks noGrp="1"/>
          </p:cNvSpPr>
          <p:nvPr>
            <p:ph type="dt" sz="half" idx="10"/>
          </p:nvPr>
        </p:nvSpPr>
        <p:spPr>
          <a:xfrm>
            <a:off x="838200" y="6417892"/>
            <a:ext cx="2743200" cy="303583"/>
          </a:xfrm>
          <a:prstGeom prst="rect">
            <a:avLst/>
          </a:prstGeom>
        </p:spPr>
        <p:txBody>
          <a:bodyPr/>
          <a:lstStyle/>
          <a:p>
            <a:endParaRPr lang="en-CA" dirty="0"/>
          </a:p>
        </p:txBody>
      </p:sp>
      <p:sp>
        <p:nvSpPr>
          <p:cNvPr id="6" name="Footer Placeholder 5">
            <a:extLst>
              <a:ext uri="{FF2B5EF4-FFF2-40B4-BE49-F238E27FC236}">
                <a16:creationId xmlns:a16="http://schemas.microsoft.com/office/drawing/2014/main" id="{3C98C19B-4BD1-4125-BB86-479C5E5BE414}"/>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DB0A231F-8A52-4E44-8D93-8C1B4F833420}"/>
              </a:ext>
            </a:extLst>
          </p:cNvPr>
          <p:cNvSpPr>
            <a:spLocks noGrp="1"/>
          </p:cNvSpPr>
          <p:nvPr>
            <p:ph type="sldNum" sz="quarter" idx="12"/>
          </p:nvPr>
        </p:nvSpPr>
        <p:spPr/>
        <p:txBody>
          <a:bodyPr/>
          <a:lstStyle/>
          <a:p>
            <a:fld id="{BA2C49B0-D810-45CC-B787-0B3D58EA171D}" type="slidenum">
              <a:rPr lang="en-CA" smtClean="0"/>
              <a:t>‹#›</a:t>
            </a:fld>
            <a:endParaRPr lang="en-CA" dirty="0"/>
          </a:p>
        </p:txBody>
      </p:sp>
    </p:spTree>
    <p:extLst>
      <p:ext uri="{BB962C8B-B14F-4D97-AF65-F5344CB8AC3E}">
        <p14:creationId xmlns:p14="http://schemas.microsoft.com/office/powerpoint/2010/main" val="2285568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966B6-0541-454C-8F16-4C6C745C3E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260C7662-BDBA-444E-B9AB-C5E981D7A6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F22B66A3-DE7A-410C-A0D6-7DFD32258A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8E92F0-5262-488D-BCAC-B10151D962AE}"/>
              </a:ext>
            </a:extLst>
          </p:cNvPr>
          <p:cNvSpPr>
            <a:spLocks noGrp="1"/>
          </p:cNvSpPr>
          <p:nvPr>
            <p:ph type="dt" sz="half" idx="10"/>
          </p:nvPr>
        </p:nvSpPr>
        <p:spPr>
          <a:xfrm>
            <a:off x="838200" y="6417892"/>
            <a:ext cx="2743200" cy="303583"/>
          </a:xfrm>
          <a:prstGeom prst="rect">
            <a:avLst/>
          </a:prstGeom>
        </p:spPr>
        <p:txBody>
          <a:bodyPr/>
          <a:lstStyle/>
          <a:p>
            <a:endParaRPr lang="en-CA" dirty="0"/>
          </a:p>
        </p:txBody>
      </p:sp>
      <p:sp>
        <p:nvSpPr>
          <p:cNvPr id="6" name="Footer Placeholder 5">
            <a:extLst>
              <a:ext uri="{FF2B5EF4-FFF2-40B4-BE49-F238E27FC236}">
                <a16:creationId xmlns:a16="http://schemas.microsoft.com/office/drawing/2014/main" id="{80CF1D6D-3211-46B2-859F-F4C2BE32D821}"/>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8A6CA26E-7495-490F-8A89-1EDEE54639D2}"/>
              </a:ext>
            </a:extLst>
          </p:cNvPr>
          <p:cNvSpPr>
            <a:spLocks noGrp="1"/>
          </p:cNvSpPr>
          <p:nvPr>
            <p:ph type="sldNum" sz="quarter" idx="12"/>
          </p:nvPr>
        </p:nvSpPr>
        <p:spPr/>
        <p:txBody>
          <a:bodyPr/>
          <a:lstStyle/>
          <a:p>
            <a:fld id="{BA2C49B0-D810-45CC-B787-0B3D58EA171D}" type="slidenum">
              <a:rPr lang="en-CA" smtClean="0"/>
              <a:t>‹#›</a:t>
            </a:fld>
            <a:endParaRPr lang="en-CA" dirty="0"/>
          </a:p>
        </p:txBody>
      </p:sp>
    </p:spTree>
    <p:extLst>
      <p:ext uri="{BB962C8B-B14F-4D97-AF65-F5344CB8AC3E}">
        <p14:creationId xmlns:p14="http://schemas.microsoft.com/office/powerpoint/2010/main" val="2310836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245053-9D2D-400D-860A-2B79F6D9873C}"/>
              </a:ext>
            </a:extLst>
          </p:cNvPr>
          <p:cNvSpPr>
            <a:spLocks noGrp="1"/>
          </p:cNvSpPr>
          <p:nvPr>
            <p:ph type="title"/>
          </p:nvPr>
        </p:nvSpPr>
        <p:spPr>
          <a:xfrm>
            <a:off x="3503776" y="365126"/>
            <a:ext cx="7850023" cy="668916"/>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a:extLst>
              <a:ext uri="{FF2B5EF4-FFF2-40B4-BE49-F238E27FC236}">
                <a16:creationId xmlns:a16="http://schemas.microsoft.com/office/drawing/2014/main" id="{00A989BF-5A17-4617-8FB4-B18A5FC82073}"/>
              </a:ext>
            </a:extLst>
          </p:cNvPr>
          <p:cNvSpPr>
            <a:spLocks noGrp="1"/>
          </p:cNvSpPr>
          <p:nvPr>
            <p:ph type="body" idx="1"/>
          </p:nvPr>
        </p:nvSpPr>
        <p:spPr>
          <a:xfrm>
            <a:off x="838200" y="1290416"/>
            <a:ext cx="10515600" cy="488654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5" name="Footer Placeholder 4">
            <a:extLst>
              <a:ext uri="{FF2B5EF4-FFF2-40B4-BE49-F238E27FC236}">
                <a16:creationId xmlns:a16="http://schemas.microsoft.com/office/drawing/2014/main" id="{3531CED1-7AF4-4C37-A53D-FB0A5D0AEA5A}"/>
              </a:ext>
            </a:extLst>
          </p:cNvPr>
          <p:cNvSpPr>
            <a:spLocks noGrp="1"/>
          </p:cNvSpPr>
          <p:nvPr>
            <p:ph type="ftr" sz="quarter" idx="3"/>
          </p:nvPr>
        </p:nvSpPr>
        <p:spPr>
          <a:xfrm>
            <a:off x="4038600" y="6417892"/>
            <a:ext cx="4114800" cy="3035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a:extLst>
              <a:ext uri="{FF2B5EF4-FFF2-40B4-BE49-F238E27FC236}">
                <a16:creationId xmlns:a16="http://schemas.microsoft.com/office/drawing/2014/main" id="{CD0DEB35-AFF2-45DB-8B09-FED9BADF78C3}"/>
              </a:ext>
            </a:extLst>
          </p:cNvPr>
          <p:cNvSpPr>
            <a:spLocks noGrp="1"/>
          </p:cNvSpPr>
          <p:nvPr>
            <p:ph type="sldNum" sz="quarter" idx="4"/>
          </p:nvPr>
        </p:nvSpPr>
        <p:spPr>
          <a:xfrm>
            <a:off x="8610600" y="6417892"/>
            <a:ext cx="2743200" cy="303583"/>
          </a:xfrm>
          <a:prstGeom prst="rect">
            <a:avLst/>
          </a:prstGeom>
        </p:spPr>
        <p:txBody>
          <a:bodyPr vert="horz" lIns="91440" tIns="45720" rIns="91440" bIns="45720" rtlCol="0" anchor="ctr"/>
          <a:lstStyle>
            <a:lvl1pPr algn="r">
              <a:defRPr sz="1200">
                <a:solidFill>
                  <a:schemeClr val="tx1">
                    <a:tint val="75000"/>
                  </a:schemeClr>
                </a:solidFill>
              </a:defRPr>
            </a:lvl1pPr>
          </a:lstStyle>
          <a:p>
            <a:fld id="{BA2C49B0-D810-45CC-B787-0B3D58EA171D}" type="slidenum">
              <a:rPr lang="en-CA" smtClean="0"/>
              <a:t>‹#›</a:t>
            </a:fld>
            <a:endParaRPr lang="en-CA" dirty="0"/>
          </a:p>
        </p:txBody>
      </p:sp>
      <p:cxnSp>
        <p:nvCxnSpPr>
          <p:cNvPr id="10" name="Straight Connector 9">
            <a:extLst>
              <a:ext uri="{FF2B5EF4-FFF2-40B4-BE49-F238E27FC236}">
                <a16:creationId xmlns:a16="http://schemas.microsoft.com/office/drawing/2014/main" id="{A8D8C673-D261-49C1-82FF-D1575C2A9E03}"/>
              </a:ext>
            </a:extLst>
          </p:cNvPr>
          <p:cNvCxnSpPr/>
          <p:nvPr userDrawn="1"/>
        </p:nvCxnSpPr>
        <p:spPr>
          <a:xfrm>
            <a:off x="606751" y="1101587"/>
            <a:ext cx="11024075"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3606095-6EF6-4ADE-926F-703B0DBA8908}"/>
              </a:ext>
            </a:extLst>
          </p:cNvPr>
          <p:cNvCxnSpPr/>
          <p:nvPr userDrawn="1"/>
        </p:nvCxnSpPr>
        <p:spPr>
          <a:xfrm>
            <a:off x="606751" y="6407101"/>
            <a:ext cx="1102407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889F595-F86D-49FC-AEF0-2AC43D7961A0}"/>
              </a:ext>
            </a:extLst>
          </p:cNvPr>
          <p:cNvSpPr txBox="1"/>
          <p:nvPr userDrawn="1"/>
        </p:nvSpPr>
        <p:spPr>
          <a:xfrm>
            <a:off x="606751" y="6452574"/>
            <a:ext cx="3110670" cy="261610"/>
          </a:xfrm>
          <a:prstGeom prst="rect">
            <a:avLst/>
          </a:prstGeom>
          <a:noFill/>
        </p:spPr>
        <p:txBody>
          <a:bodyPr wrap="square">
            <a:spAutoFit/>
          </a:bodyPr>
          <a:lstStyle/>
          <a:p>
            <a:r>
              <a:rPr lang="en-CA" sz="1100" dirty="0"/>
              <a:t>© Strategic</a:t>
            </a:r>
            <a:r>
              <a:rPr lang="en-CA" sz="1100" baseline="0" dirty="0"/>
              <a:t> Networks Group, Inc. </a:t>
            </a:r>
            <a:r>
              <a:rPr lang="en-CA" sz="1100" dirty="0"/>
              <a:t>2025</a:t>
            </a:r>
          </a:p>
        </p:txBody>
      </p:sp>
      <p:pic>
        <p:nvPicPr>
          <p:cNvPr id="12" name="Picture 2" descr="ebaa0c29-cb13-452e-ac8e-b8bd5a68b942@domain"/>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274610" y="199964"/>
            <a:ext cx="2572297" cy="777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081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r" defTabSz="914400" rtl="0" eaLnBrk="1" latinLnBrk="0" hangingPunct="1">
        <a:lnSpc>
          <a:spcPct val="90000"/>
        </a:lnSpc>
        <a:spcBef>
          <a:spcPct val="0"/>
        </a:spcBef>
        <a:buNone/>
        <a:defRPr sz="3600" b="1" kern="1200">
          <a:solidFill>
            <a:schemeClr val="accent1">
              <a:lumMod val="75000"/>
            </a:schemeClr>
          </a:solidFill>
          <a:latin typeface="+mj-lt"/>
          <a:ea typeface="+mj-ea"/>
          <a:cs typeface="+mj-cs"/>
        </a:defRPr>
      </a:lvl1pPr>
    </p:titleStyle>
    <p:bodyStyle>
      <a:lvl1pPr marL="339725" indent="-339725" algn="l" defTabSz="914400" rtl="0" eaLnBrk="1" latinLnBrk="0" hangingPunct="1">
        <a:lnSpc>
          <a:spcPct val="110000"/>
        </a:lnSpc>
        <a:spcBef>
          <a:spcPts val="600"/>
        </a:spcBef>
        <a:buFont typeface="Arial" panose="020B0604020202020204" pitchFamily="34" charset="0"/>
        <a:buChar char="•"/>
        <a:defRPr sz="2800" kern="1200">
          <a:solidFill>
            <a:schemeClr val="tx1"/>
          </a:solidFill>
          <a:latin typeface="+mn-lt"/>
          <a:ea typeface="+mn-ea"/>
          <a:cs typeface="+mn-cs"/>
        </a:defRPr>
      </a:lvl1pPr>
      <a:lvl2pPr marL="685800" indent="-365760" algn="l" defTabSz="914400" rtl="0" eaLnBrk="1" latinLnBrk="0" hangingPunct="1">
        <a:lnSpc>
          <a:spcPct val="110000"/>
        </a:lnSpc>
        <a:spcBef>
          <a:spcPts val="600"/>
        </a:spcBef>
        <a:buFont typeface="Arial" panose="020B0604020202020204" pitchFamily="34" charset="0"/>
        <a:buChar char="•"/>
        <a:defRPr sz="2400" kern="1200">
          <a:solidFill>
            <a:schemeClr val="tx1"/>
          </a:solidFill>
          <a:latin typeface="+mn-lt"/>
          <a:ea typeface="+mn-ea"/>
          <a:cs typeface="+mn-cs"/>
        </a:defRPr>
      </a:lvl2pPr>
      <a:lvl3pPr marL="1143000" indent="-365760" algn="l" defTabSz="914400" rtl="0" eaLnBrk="1" latinLnBrk="0" hangingPunct="1">
        <a:lnSpc>
          <a:spcPct val="110000"/>
        </a:lnSpc>
        <a:spcBef>
          <a:spcPts val="600"/>
        </a:spcBef>
        <a:buFont typeface="Arial" panose="020B0604020202020204" pitchFamily="34" charset="0"/>
        <a:buChar char="•"/>
        <a:defRPr sz="2000" kern="1200">
          <a:solidFill>
            <a:schemeClr val="tx1"/>
          </a:solidFill>
          <a:latin typeface="+mn-lt"/>
          <a:ea typeface="+mn-ea"/>
          <a:cs typeface="+mn-cs"/>
        </a:defRPr>
      </a:lvl3pPr>
      <a:lvl4pPr marL="1600200" indent="-365760" algn="l" defTabSz="914400" rtl="0" eaLnBrk="1" latinLnBrk="0" hangingPunct="1">
        <a:lnSpc>
          <a:spcPct val="110000"/>
        </a:lnSpc>
        <a:spcBef>
          <a:spcPts val="600"/>
        </a:spcBef>
        <a:buFont typeface="Arial" panose="020B0604020202020204" pitchFamily="34" charset="0"/>
        <a:buChar char="•"/>
        <a:defRPr sz="1800" kern="1200">
          <a:solidFill>
            <a:schemeClr val="tx1"/>
          </a:solidFill>
          <a:latin typeface="+mn-lt"/>
          <a:ea typeface="+mn-ea"/>
          <a:cs typeface="+mn-cs"/>
        </a:defRPr>
      </a:lvl4pPr>
      <a:lvl5pPr marL="2057400" indent="-365760" algn="l" defTabSz="914400" rtl="0" eaLnBrk="1" latinLnBrk="0" hangingPunct="1">
        <a:lnSpc>
          <a:spcPct val="11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fBztjr2uCzg?si=wm-2Wlkplgq8jsCO" TargetMode="External"/><Relationship Id="rId2" Type="http://schemas.openxmlformats.org/officeDocument/2006/relationships/hyperlink" Target="https://ilsr.org/wp-content/uploads/2015/11/sandynet-2015.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7FE38-F09E-4EA7-A5C7-A7B98792FA80}"/>
              </a:ext>
            </a:extLst>
          </p:cNvPr>
          <p:cNvSpPr>
            <a:spLocks noGrp="1"/>
          </p:cNvSpPr>
          <p:nvPr>
            <p:ph type="ctrTitle"/>
          </p:nvPr>
        </p:nvSpPr>
        <p:spPr>
          <a:xfrm>
            <a:off x="418407" y="2261125"/>
            <a:ext cx="11355185" cy="2526028"/>
          </a:xfrm>
        </p:spPr>
        <p:txBody>
          <a:bodyPr>
            <a:normAutofit/>
          </a:bodyPr>
          <a:lstStyle/>
          <a:p>
            <a:pPr>
              <a:spcBef>
                <a:spcPts val="1200"/>
              </a:spcBef>
            </a:pPr>
            <a:r>
              <a:rPr lang="en-US" sz="4400" dirty="0">
                <a:solidFill>
                  <a:srgbClr val="339E35"/>
                </a:solidFill>
              </a:rPr>
              <a:t>Broadband Infrastructure Update</a:t>
            </a:r>
            <a:br>
              <a:rPr lang="en-US" sz="4400" dirty="0">
                <a:solidFill>
                  <a:srgbClr val="339E35"/>
                </a:solidFill>
              </a:rPr>
            </a:br>
            <a:r>
              <a:rPr lang="en-US" sz="4400" dirty="0">
                <a:solidFill>
                  <a:srgbClr val="339E35"/>
                </a:solidFill>
              </a:rPr>
              <a:t>for Columbia County</a:t>
            </a:r>
            <a:br>
              <a:rPr lang="en-US" sz="4400" dirty="0">
                <a:solidFill>
                  <a:srgbClr val="339E35"/>
                </a:solidFill>
              </a:rPr>
            </a:br>
            <a:br>
              <a:rPr lang="en-US" sz="4800" dirty="0">
                <a:solidFill>
                  <a:srgbClr val="339E35"/>
                </a:solidFill>
              </a:rPr>
            </a:br>
            <a:r>
              <a:rPr lang="en-US" sz="3600" dirty="0">
                <a:solidFill>
                  <a:srgbClr val="005395"/>
                </a:solidFill>
              </a:rPr>
              <a:t>Board of Commissioners Working Group Session</a:t>
            </a:r>
            <a:endParaRPr lang="en-CA" sz="5400" dirty="0">
              <a:solidFill>
                <a:srgbClr val="005395"/>
              </a:solidFill>
            </a:endParaRPr>
          </a:p>
        </p:txBody>
      </p:sp>
      <p:sp>
        <p:nvSpPr>
          <p:cNvPr id="4" name="Rectangle 2"/>
          <p:cNvSpPr txBox="1">
            <a:spLocks noChangeArrowheads="1"/>
          </p:cNvSpPr>
          <p:nvPr/>
        </p:nvSpPr>
        <p:spPr bwMode="auto">
          <a:xfrm>
            <a:off x="7230378" y="5617944"/>
            <a:ext cx="4445000" cy="584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85000"/>
              </a:lnSpc>
              <a:spcBef>
                <a:spcPct val="45000"/>
              </a:spcBef>
              <a:spcAft>
                <a:spcPct val="0"/>
              </a:spcAft>
              <a:buFont typeface="Arial" pitchFamily="34" charset="0"/>
              <a:buChar char="•"/>
              <a:defRPr sz="3200">
                <a:solidFill>
                  <a:schemeClr val="tx1"/>
                </a:solidFill>
                <a:latin typeface="+mn-lt"/>
                <a:ea typeface="+mn-ea"/>
                <a:cs typeface="+mn-cs"/>
              </a:defRPr>
            </a:lvl1pPr>
            <a:lvl2pPr marL="742950" indent="-285750" algn="l" rtl="0" eaLnBrk="0" fontAlgn="base" hangingPunct="0">
              <a:lnSpc>
                <a:spcPct val="85000"/>
              </a:lnSpc>
              <a:spcBef>
                <a:spcPct val="45000"/>
              </a:spcBef>
              <a:spcAft>
                <a:spcPct val="0"/>
              </a:spcAft>
              <a:buFont typeface="Arial" pitchFamily="34" charset="0"/>
              <a:buChar char="–"/>
              <a:defRPr sz="2800">
                <a:solidFill>
                  <a:schemeClr val="tx1"/>
                </a:solidFill>
                <a:latin typeface="+mn-lt"/>
              </a:defRPr>
            </a:lvl2pPr>
            <a:lvl3pPr marL="1143000" indent="-228600" algn="l" rtl="0" eaLnBrk="0" fontAlgn="base" hangingPunct="0">
              <a:lnSpc>
                <a:spcPct val="85000"/>
              </a:lnSpc>
              <a:spcBef>
                <a:spcPct val="45000"/>
              </a:spcBef>
              <a:spcAft>
                <a:spcPct val="0"/>
              </a:spcAft>
              <a:buFont typeface="Arial" pitchFamily="34" charset="0"/>
              <a:buChar char="•"/>
              <a:defRPr sz="2400">
                <a:solidFill>
                  <a:schemeClr val="tx1"/>
                </a:solidFill>
                <a:latin typeface="+mn-lt"/>
              </a:defRPr>
            </a:lvl3pPr>
            <a:lvl4pPr marL="1600200" indent="-228600" algn="l" rtl="0" eaLnBrk="0" fontAlgn="base" hangingPunct="0">
              <a:lnSpc>
                <a:spcPct val="85000"/>
              </a:lnSpc>
              <a:spcBef>
                <a:spcPct val="45000"/>
              </a:spcBef>
              <a:spcAft>
                <a:spcPct val="0"/>
              </a:spcAft>
              <a:buFont typeface="Arial" pitchFamily="34" charset="0"/>
              <a:buChar char="–"/>
              <a:defRPr sz="2000">
                <a:solidFill>
                  <a:schemeClr val="tx1"/>
                </a:solidFill>
                <a:latin typeface="+mn-lt"/>
              </a:defRPr>
            </a:lvl4pPr>
            <a:lvl5pPr marL="2057400" indent="-228600" algn="l" rtl="0" eaLnBrk="0" fontAlgn="base" hangingPunct="0">
              <a:lnSpc>
                <a:spcPct val="85000"/>
              </a:lnSpc>
              <a:spcBef>
                <a:spcPct val="45000"/>
              </a:spcBef>
              <a:spcAft>
                <a:spcPct val="0"/>
              </a:spcAft>
              <a:buFont typeface="Arial" pitchFamily="34" charset="0"/>
              <a:buChar char="»"/>
              <a:defRPr sz="2000">
                <a:solidFill>
                  <a:schemeClr val="tx1"/>
                </a:solidFill>
                <a:latin typeface="+mn-lt"/>
              </a:defRPr>
            </a:lvl5pPr>
            <a:lvl6pPr marL="2514600" indent="-228600" algn="l" rtl="0" fontAlgn="base">
              <a:lnSpc>
                <a:spcPct val="85000"/>
              </a:lnSpc>
              <a:spcBef>
                <a:spcPct val="45000"/>
              </a:spcBef>
              <a:spcAft>
                <a:spcPct val="0"/>
              </a:spcAft>
              <a:buFont typeface="Arial" charset="0"/>
              <a:buChar char="»"/>
              <a:defRPr sz="2000">
                <a:solidFill>
                  <a:schemeClr val="tx1"/>
                </a:solidFill>
                <a:latin typeface="+mn-lt"/>
              </a:defRPr>
            </a:lvl6pPr>
            <a:lvl7pPr marL="2971800" indent="-228600" algn="l" rtl="0" fontAlgn="base">
              <a:lnSpc>
                <a:spcPct val="85000"/>
              </a:lnSpc>
              <a:spcBef>
                <a:spcPct val="45000"/>
              </a:spcBef>
              <a:spcAft>
                <a:spcPct val="0"/>
              </a:spcAft>
              <a:buFont typeface="Arial" charset="0"/>
              <a:buChar char="»"/>
              <a:defRPr sz="2000">
                <a:solidFill>
                  <a:schemeClr val="tx1"/>
                </a:solidFill>
                <a:latin typeface="+mn-lt"/>
              </a:defRPr>
            </a:lvl7pPr>
            <a:lvl8pPr marL="3429000" indent="-228600" algn="l" rtl="0" fontAlgn="base">
              <a:lnSpc>
                <a:spcPct val="85000"/>
              </a:lnSpc>
              <a:spcBef>
                <a:spcPct val="45000"/>
              </a:spcBef>
              <a:spcAft>
                <a:spcPct val="0"/>
              </a:spcAft>
              <a:buFont typeface="Arial" charset="0"/>
              <a:buChar char="»"/>
              <a:defRPr sz="2000">
                <a:solidFill>
                  <a:schemeClr val="tx1"/>
                </a:solidFill>
                <a:latin typeface="+mn-lt"/>
              </a:defRPr>
            </a:lvl8pPr>
            <a:lvl9pPr marL="3886200" indent="-228600" algn="l" rtl="0" fontAlgn="base">
              <a:lnSpc>
                <a:spcPct val="85000"/>
              </a:lnSpc>
              <a:spcBef>
                <a:spcPct val="45000"/>
              </a:spcBef>
              <a:spcAft>
                <a:spcPct val="0"/>
              </a:spcAft>
              <a:buFont typeface="Arial" charset="0"/>
              <a:buChar char="»"/>
              <a:defRPr sz="2000">
                <a:solidFill>
                  <a:schemeClr val="tx1"/>
                </a:solidFill>
                <a:latin typeface="+mn-lt"/>
              </a:defRPr>
            </a:lvl9pPr>
          </a:lstStyle>
          <a:p>
            <a:pPr marL="0" indent="0" algn="ctr" eaLnBrk="1" hangingPunct="1">
              <a:lnSpc>
                <a:spcPct val="90000"/>
              </a:lnSpc>
              <a:spcBef>
                <a:spcPts val="600"/>
              </a:spcBef>
              <a:spcAft>
                <a:spcPts val="0"/>
              </a:spcAft>
              <a:buNone/>
            </a:pPr>
            <a:r>
              <a:rPr lang="en-US" sz="1800" dirty="0">
                <a:solidFill>
                  <a:srgbClr val="008000"/>
                </a:solidFill>
                <a:latin typeface="+mj-lt"/>
              </a:rPr>
              <a:t>June 4, 2025</a:t>
            </a:r>
            <a:endParaRPr lang="en-CA" sz="1800" dirty="0">
              <a:solidFill>
                <a:srgbClr val="008000"/>
              </a:solidFill>
              <a:cs typeface="FreightText Pro Bold"/>
            </a:endParaRPr>
          </a:p>
        </p:txBody>
      </p:sp>
    </p:spTree>
    <p:extLst>
      <p:ext uri="{BB962C8B-B14F-4D97-AF65-F5344CB8AC3E}">
        <p14:creationId xmlns:p14="http://schemas.microsoft.com/office/powerpoint/2010/main" val="3470212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770ED-8B48-6592-DBC3-A67CE8638BC9}"/>
              </a:ext>
            </a:extLst>
          </p:cNvPr>
          <p:cNvSpPr>
            <a:spLocks noGrp="1"/>
          </p:cNvSpPr>
          <p:nvPr>
            <p:ph type="title"/>
          </p:nvPr>
        </p:nvSpPr>
        <p:spPr/>
        <p:txBody>
          <a:bodyPr/>
          <a:lstStyle/>
          <a:p>
            <a:r>
              <a:rPr lang="en-CA" dirty="0"/>
              <a:t>Option 4: CAI Ring Network</a:t>
            </a:r>
          </a:p>
        </p:txBody>
      </p:sp>
      <p:sp>
        <p:nvSpPr>
          <p:cNvPr id="3" name="Content Placeholder 2">
            <a:extLst>
              <a:ext uri="{FF2B5EF4-FFF2-40B4-BE49-F238E27FC236}">
                <a16:creationId xmlns:a16="http://schemas.microsoft.com/office/drawing/2014/main" id="{4A33AF9D-3448-E42E-CD7B-0ADE2AA79A40}"/>
              </a:ext>
            </a:extLst>
          </p:cNvPr>
          <p:cNvSpPr>
            <a:spLocks noGrp="1"/>
          </p:cNvSpPr>
          <p:nvPr>
            <p:ph idx="1"/>
          </p:nvPr>
        </p:nvSpPr>
        <p:spPr>
          <a:xfrm>
            <a:off x="838199" y="1389030"/>
            <a:ext cx="10708341" cy="5028862"/>
          </a:xfrm>
        </p:spPr>
        <p:txBody>
          <a:bodyPr>
            <a:normAutofit fontScale="40000" lnSpcReduction="20000"/>
          </a:bodyPr>
          <a:lstStyle/>
          <a:p>
            <a:pPr marL="0" indent="0">
              <a:spcBef>
                <a:spcPts val="0"/>
              </a:spcBef>
              <a:spcAft>
                <a:spcPts val="600"/>
              </a:spcAft>
              <a:buNone/>
            </a:pPr>
            <a:r>
              <a:rPr lang="en-CA" sz="5100" b="1" dirty="0"/>
              <a:t>Move forward with Community Anchor Ring Network, not waiting on BEAD outcomes</a:t>
            </a:r>
            <a:endParaRPr lang="en-CA" sz="5100" dirty="0"/>
          </a:p>
          <a:p>
            <a:pPr marL="0" indent="0">
              <a:buNone/>
            </a:pPr>
            <a:r>
              <a:rPr lang="en-CA" sz="4000" b="1" dirty="0"/>
              <a:t>Cost: $6.4 million (can help fulfill grant match requirements and improve chances of grant award)</a:t>
            </a:r>
          </a:p>
          <a:p>
            <a:pPr marL="0" indent="0">
              <a:buNone/>
            </a:pPr>
            <a:r>
              <a:rPr lang="en-CA" sz="4000" dirty="0"/>
              <a:t>Potential reach (minimum build): </a:t>
            </a:r>
            <a:r>
              <a:rPr lang="en-CA" sz="4000" b="1" dirty="0"/>
              <a:t>71 CAIs, 1,697 Premises</a:t>
            </a:r>
          </a:p>
          <a:p>
            <a:pPr marL="0" indent="0">
              <a:buNone/>
            </a:pPr>
            <a:endParaRPr lang="en-CA" sz="2500" dirty="0"/>
          </a:p>
          <a:p>
            <a:r>
              <a:rPr lang="en-CA" sz="4000" dirty="0"/>
              <a:t>Build necessary backbone ring – enables network redundancy and serves as foundation for future BEAD network</a:t>
            </a:r>
          </a:p>
          <a:p>
            <a:r>
              <a:rPr lang="en-CA" sz="4000" dirty="0"/>
              <a:t>Get customer commitments, finance and build as revenue commitments meet financing and operating cost requirements</a:t>
            </a:r>
          </a:p>
          <a:p>
            <a:r>
              <a:rPr lang="en-CA" sz="4000" dirty="0"/>
              <a:t>Provide CAIs with improved connectivity and cost savings</a:t>
            </a:r>
          </a:p>
          <a:p>
            <a:r>
              <a:rPr lang="en-CA" sz="4000" dirty="0"/>
              <a:t>Maintain project momentum, build network brand, and demonstrate network performance ahead of BEAD </a:t>
            </a:r>
          </a:p>
          <a:p>
            <a:r>
              <a:rPr lang="en-CA" sz="4000" dirty="0"/>
              <a:t>If BEAD does not materialize, CAI network still provides significant community benefits, and can expand over time to serve remaining underserved locations</a:t>
            </a:r>
          </a:p>
          <a:p>
            <a:pPr marL="0" indent="0">
              <a:buNone/>
            </a:pPr>
            <a:endParaRPr lang="en-CA" sz="2200" dirty="0"/>
          </a:p>
          <a:p>
            <a:pPr marL="0" indent="0">
              <a:buNone/>
            </a:pPr>
            <a:r>
              <a:rPr lang="en-CA" sz="4000" b="1" dirty="0"/>
              <a:t>First to market advantages: </a:t>
            </a:r>
          </a:p>
          <a:p>
            <a:r>
              <a:rPr lang="en-CA" sz="4000" dirty="0"/>
              <a:t>Sign up customers before commercial entities offer promotions for long term contracts</a:t>
            </a:r>
          </a:p>
          <a:p>
            <a:r>
              <a:rPr lang="en-CA" sz="4000" dirty="0"/>
              <a:t>Acquisition of equipment, materials, labor, etc. pre-BEAD rush</a:t>
            </a:r>
          </a:p>
          <a:p>
            <a:r>
              <a:rPr lang="en-CA" sz="4000" dirty="0"/>
              <a:t>Will be seen as a regional leader / establishes network credibility, service and performance capabilities</a:t>
            </a:r>
          </a:p>
          <a:p>
            <a:r>
              <a:rPr lang="en-CA" sz="4000" dirty="0"/>
              <a:t>With demonstrated operational history/experience, bond financing rates, for BEAD phase needs, will be lower </a:t>
            </a:r>
            <a:endParaRPr lang="en-CA" sz="3800" dirty="0"/>
          </a:p>
        </p:txBody>
      </p:sp>
      <p:sp>
        <p:nvSpPr>
          <p:cNvPr id="4" name="Slide Number Placeholder 3">
            <a:extLst>
              <a:ext uri="{FF2B5EF4-FFF2-40B4-BE49-F238E27FC236}">
                <a16:creationId xmlns:a16="http://schemas.microsoft.com/office/drawing/2014/main" id="{BA360A72-911D-1AE7-3E24-87DF2E61B021}"/>
              </a:ext>
            </a:extLst>
          </p:cNvPr>
          <p:cNvSpPr>
            <a:spLocks noGrp="1"/>
          </p:cNvSpPr>
          <p:nvPr>
            <p:ph type="sldNum" sz="quarter" idx="12"/>
          </p:nvPr>
        </p:nvSpPr>
        <p:spPr/>
        <p:txBody>
          <a:bodyPr/>
          <a:lstStyle/>
          <a:p>
            <a:fld id="{BA2C49B0-D810-45CC-B787-0B3D58EA171D}" type="slidenum">
              <a:rPr lang="en-CA" smtClean="0"/>
              <a:t>10</a:t>
            </a:fld>
            <a:endParaRPr lang="en-CA" dirty="0"/>
          </a:p>
        </p:txBody>
      </p:sp>
    </p:spTree>
    <p:extLst>
      <p:ext uri="{BB962C8B-B14F-4D97-AF65-F5344CB8AC3E}">
        <p14:creationId xmlns:p14="http://schemas.microsoft.com/office/powerpoint/2010/main" val="3169666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3357B-598D-0828-F3B2-6CA9E641432C}"/>
              </a:ext>
            </a:extLst>
          </p:cNvPr>
          <p:cNvSpPr>
            <a:spLocks noGrp="1"/>
          </p:cNvSpPr>
          <p:nvPr>
            <p:ph type="title"/>
          </p:nvPr>
        </p:nvSpPr>
        <p:spPr/>
        <p:txBody>
          <a:bodyPr/>
          <a:lstStyle/>
          <a:p>
            <a:r>
              <a:rPr lang="en-US" dirty="0"/>
              <a:t>Network Financing and Governance</a:t>
            </a:r>
          </a:p>
        </p:txBody>
      </p:sp>
      <p:sp>
        <p:nvSpPr>
          <p:cNvPr id="3" name="Content Placeholder 2">
            <a:extLst>
              <a:ext uri="{FF2B5EF4-FFF2-40B4-BE49-F238E27FC236}">
                <a16:creationId xmlns:a16="http://schemas.microsoft.com/office/drawing/2014/main" id="{2AFCD504-B94B-8F4F-8BE3-EC785FCBC570}"/>
              </a:ext>
            </a:extLst>
          </p:cNvPr>
          <p:cNvSpPr>
            <a:spLocks noGrp="1"/>
          </p:cNvSpPr>
          <p:nvPr>
            <p:ph idx="1"/>
          </p:nvPr>
        </p:nvSpPr>
        <p:spPr>
          <a:xfrm>
            <a:off x="838200" y="1380566"/>
            <a:ext cx="10515600" cy="4796398"/>
          </a:xfrm>
        </p:spPr>
        <p:txBody>
          <a:bodyPr>
            <a:normAutofit/>
          </a:bodyPr>
          <a:lstStyle/>
          <a:p>
            <a:pPr marL="0" indent="0">
              <a:spcBef>
                <a:spcPts val="0"/>
              </a:spcBef>
              <a:spcAft>
                <a:spcPts val="1200"/>
              </a:spcAft>
              <a:buNone/>
            </a:pPr>
            <a:r>
              <a:rPr lang="en-US" sz="2400" dirty="0"/>
              <a:t>Models for Network Financing and Governance</a:t>
            </a:r>
          </a:p>
          <a:p>
            <a:r>
              <a:rPr lang="en-US" sz="2000" b="1" dirty="0"/>
              <a:t>Traditional – Municipal owned, financed, and controlled</a:t>
            </a:r>
          </a:p>
          <a:p>
            <a:pPr lvl="1"/>
            <a:r>
              <a:rPr lang="en-US" sz="2000" dirty="0"/>
              <a:t>Financing impacts County’s financials</a:t>
            </a:r>
          </a:p>
          <a:p>
            <a:pPr lvl="1">
              <a:lnSpc>
                <a:spcPct val="90000"/>
              </a:lnSpc>
            </a:pPr>
            <a:r>
              <a:rPr lang="en-US" sz="2000" dirty="0"/>
              <a:t>County has control over network governance but changes to County Governance could have significant impact on network’s governance / survivability</a:t>
            </a:r>
          </a:p>
          <a:p>
            <a:pPr lvl="1"/>
            <a:r>
              <a:rPr lang="en-US" sz="2000" dirty="0"/>
              <a:t>Limited shielding for taxpayers</a:t>
            </a:r>
          </a:p>
          <a:p>
            <a:pPr>
              <a:spcBef>
                <a:spcPts val="1200"/>
              </a:spcBef>
            </a:pPr>
            <a:r>
              <a:rPr lang="en-US" sz="2000" b="1" dirty="0"/>
              <a:t>63-20 – Non-profit financed and controlled</a:t>
            </a:r>
          </a:p>
          <a:p>
            <a:pPr lvl="1"/>
            <a:r>
              <a:rPr lang="en-US" sz="2000" dirty="0"/>
              <a:t>Financing DOES NOT impact County’s financials</a:t>
            </a:r>
          </a:p>
          <a:p>
            <a:pPr lvl="1"/>
            <a:r>
              <a:rPr lang="en-US" sz="2000" dirty="0"/>
              <a:t>County has input but not controlling seats on governance board</a:t>
            </a:r>
          </a:p>
          <a:p>
            <a:pPr lvl="1"/>
            <a:r>
              <a:rPr lang="en-US" sz="2000" dirty="0"/>
              <a:t>Ownership of assets reverts to County at capital pay-off</a:t>
            </a:r>
          </a:p>
          <a:p>
            <a:pPr lvl="1"/>
            <a:r>
              <a:rPr lang="en-US" sz="2000" dirty="0"/>
              <a:t>Preferred model for investors </a:t>
            </a:r>
          </a:p>
          <a:p>
            <a:pPr marL="320040" lvl="1" indent="0">
              <a:buNone/>
            </a:pPr>
            <a:endParaRPr lang="en-US" sz="2000" dirty="0"/>
          </a:p>
          <a:p>
            <a:pPr lvl="1"/>
            <a:endParaRPr lang="en-US" sz="2000" dirty="0"/>
          </a:p>
          <a:p>
            <a:pPr lvl="1"/>
            <a:endParaRPr lang="en-US" sz="2000" dirty="0"/>
          </a:p>
        </p:txBody>
      </p:sp>
      <p:sp>
        <p:nvSpPr>
          <p:cNvPr id="4" name="Slide Number Placeholder 3">
            <a:extLst>
              <a:ext uri="{FF2B5EF4-FFF2-40B4-BE49-F238E27FC236}">
                <a16:creationId xmlns:a16="http://schemas.microsoft.com/office/drawing/2014/main" id="{354EDB5D-B904-0D9E-2897-380AF49D95BD}"/>
              </a:ext>
            </a:extLst>
          </p:cNvPr>
          <p:cNvSpPr>
            <a:spLocks noGrp="1"/>
          </p:cNvSpPr>
          <p:nvPr>
            <p:ph type="sldNum" sz="quarter" idx="12"/>
          </p:nvPr>
        </p:nvSpPr>
        <p:spPr/>
        <p:txBody>
          <a:bodyPr/>
          <a:lstStyle/>
          <a:p>
            <a:fld id="{BA2C49B0-D810-45CC-B787-0B3D58EA171D}" type="slidenum">
              <a:rPr lang="en-CA" smtClean="0"/>
              <a:t>11</a:t>
            </a:fld>
            <a:endParaRPr lang="en-CA" dirty="0"/>
          </a:p>
        </p:txBody>
      </p:sp>
    </p:spTree>
    <p:extLst>
      <p:ext uri="{BB962C8B-B14F-4D97-AF65-F5344CB8AC3E}">
        <p14:creationId xmlns:p14="http://schemas.microsoft.com/office/powerpoint/2010/main" val="3255283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64140-6A84-009E-CBAC-9FF66304C093}"/>
              </a:ext>
            </a:extLst>
          </p:cNvPr>
          <p:cNvSpPr>
            <a:spLocks noGrp="1"/>
          </p:cNvSpPr>
          <p:nvPr>
            <p:ph type="title"/>
          </p:nvPr>
        </p:nvSpPr>
        <p:spPr/>
        <p:txBody>
          <a:bodyPr/>
          <a:lstStyle/>
          <a:p>
            <a:r>
              <a:rPr lang="en-CA" dirty="0"/>
              <a:t>Benefits of Community-owned Network</a:t>
            </a:r>
          </a:p>
        </p:txBody>
      </p:sp>
      <p:sp>
        <p:nvSpPr>
          <p:cNvPr id="3" name="Content Placeholder 2">
            <a:extLst>
              <a:ext uri="{FF2B5EF4-FFF2-40B4-BE49-F238E27FC236}">
                <a16:creationId xmlns:a16="http://schemas.microsoft.com/office/drawing/2014/main" id="{446C1170-BD2A-C91F-83E1-7ADF4A088CFF}"/>
              </a:ext>
            </a:extLst>
          </p:cNvPr>
          <p:cNvSpPr>
            <a:spLocks noGrp="1"/>
          </p:cNvSpPr>
          <p:nvPr>
            <p:ph idx="1"/>
          </p:nvPr>
        </p:nvSpPr>
        <p:spPr>
          <a:xfrm>
            <a:off x="585949" y="1353671"/>
            <a:ext cx="11217167" cy="4302662"/>
          </a:xfrm>
        </p:spPr>
        <p:txBody>
          <a:bodyPr>
            <a:normAutofit/>
          </a:bodyPr>
          <a:lstStyle/>
          <a:p>
            <a:r>
              <a:rPr lang="en-CA" sz="2400" dirty="0"/>
              <a:t>Local control of County’s digital future</a:t>
            </a:r>
          </a:p>
          <a:p>
            <a:r>
              <a:rPr lang="en-CA" sz="2400" dirty="0"/>
              <a:t>County can make network decisions that promote local economic development</a:t>
            </a:r>
          </a:p>
          <a:p>
            <a:r>
              <a:rPr lang="en-CA" sz="2400" dirty="0"/>
              <a:t>County focus on universal access vs. private focus on profit</a:t>
            </a:r>
          </a:p>
          <a:p>
            <a:r>
              <a:rPr lang="en-CA" sz="2400" dirty="0"/>
              <a:t>Community-owned open-access model enables:</a:t>
            </a:r>
          </a:p>
          <a:p>
            <a:pPr lvl="1">
              <a:spcBef>
                <a:spcPts val="300"/>
              </a:spcBef>
            </a:pPr>
            <a:r>
              <a:rPr lang="en-CA" sz="2000" b="1" dirty="0"/>
              <a:t>Service provider competition vs. monopoly </a:t>
            </a:r>
          </a:p>
          <a:p>
            <a:pPr lvl="1">
              <a:spcBef>
                <a:spcPts val="300"/>
              </a:spcBef>
            </a:pPr>
            <a:r>
              <a:rPr lang="en-CA" sz="2000" b="1" dirty="0"/>
              <a:t>Increased take-rates for long-term network sustainability</a:t>
            </a:r>
          </a:p>
          <a:p>
            <a:r>
              <a:rPr lang="en-CA" sz="2400" dirty="0"/>
              <a:t>Future new revenue stream for County: $6.4 million net earnings in Year 10</a:t>
            </a:r>
          </a:p>
          <a:p>
            <a:r>
              <a:rPr lang="en-CA" sz="2400" dirty="0"/>
              <a:t>Option 3 Economic Impacts</a:t>
            </a:r>
            <a:r>
              <a:rPr lang="en-CA" sz="1800" dirty="0"/>
              <a:t>*</a:t>
            </a:r>
          </a:p>
          <a:p>
            <a:pPr marL="346075" lvl="1" indent="0">
              <a:spcBef>
                <a:spcPts val="0"/>
              </a:spcBef>
              <a:buNone/>
            </a:pPr>
            <a:r>
              <a:rPr lang="en-CA" sz="1400" dirty="0"/>
              <a:t>*Note: with 5% business participation</a:t>
            </a:r>
          </a:p>
        </p:txBody>
      </p:sp>
      <p:sp>
        <p:nvSpPr>
          <p:cNvPr id="4" name="Slide Number Placeholder 3">
            <a:extLst>
              <a:ext uri="{FF2B5EF4-FFF2-40B4-BE49-F238E27FC236}">
                <a16:creationId xmlns:a16="http://schemas.microsoft.com/office/drawing/2014/main" id="{F932325F-ADEF-28E9-BE64-11135277A3BB}"/>
              </a:ext>
            </a:extLst>
          </p:cNvPr>
          <p:cNvSpPr>
            <a:spLocks noGrp="1"/>
          </p:cNvSpPr>
          <p:nvPr>
            <p:ph type="sldNum" sz="quarter" idx="12"/>
          </p:nvPr>
        </p:nvSpPr>
        <p:spPr/>
        <p:txBody>
          <a:bodyPr/>
          <a:lstStyle/>
          <a:p>
            <a:fld id="{BA2C49B0-D810-45CC-B787-0B3D58EA171D}" type="slidenum">
              <a:rPr lang="en-CA" smtClean="0"/>
              <a:t>12</a:t>
            </a:fld>
            <a:endParaRPr lang="en-CA" dirty="0"/>
          </a:p>
        </p:txBody>
      </p:sp>
      <p:graphicFrame>
        <p:nvGraphicFramePr>
          <p:cNvPr id="6" name="Table 5">
            <a:extLst>
              <a:ext uri="{FF2B5EF4-FFF2-40B4-BE49-F238E27FC236}">
                <a16:creationId xmlns:a16="http://schemas.microsoft.com/office/drawing/2014/main" id="{6D0FEDFA-7FA6-B61E-CA06-8F44DC77272F}"/>
              </a:ext>
            </a:extLst>
          </p:cNvPr>
          <p:cNvGraphicFramePr>
            <a:graphicFrameLocks noGrp="1"/>
          </p:cNvGraphicFramePr>
          <p:nvPr>
            <p:extLst>
              <p:ext uri="{D42A27DB-BD31-4B8C-83A1-F6EECF244321}">
                <p14:modId xmlns:p14="http://schemas.microsoft.com/office/powerpoint/2010/main" val="830230811"/>
              </p:ext>
            </p:extLst>
          </p:nvPr>
        </p:nvGraphicFramePr>
        <p:xfrm>
          <a:off x="5937134" y="4697109"/>
          <a:ext cx="5084217" cy="1532742"/>
        </p:xfrm>
        <a:graphic>
          <a:graphicData uri="http://schemas.openxmlformats.org/drawingml/2006/table">
            <a:tbl>
              <a:tblPr/>
              <a:tblGrid>
                <a:gridCol w="3316079">
                  <a:extLst>
                    <a:ext uri="{9D8B030D-6E8A-4147-A177-3AD203B41FA5}">
                      <a16:colId xmlns:a16="http://schemas.microsoft.com/office/drawing/2014/main" val="605952438"/>
                    </a:ext>
                  </a:extLst>
                </a:gridCol>
                <a:gridCol w="1768138">
                  <a:extLst>
                    <a:ext uri="{9D8B030D-6E8A-4147-A177-3AD203B41FA5}">
                      <a16:colId xmlns:a16="http://schemas.microsoft.com/office/drawing/2014/main" val="338113612"/>
                    </a:ext>
                  </a:extLst>
                </a:gridCol>
              </a:tblGrid>
              <a:tr h="377292">
                <a:tc>
                  <a:txBody>
                    <a:bodyPr/>
                    <a:lstStyle/>
                    <a:p>
                      <a:pPr algn="l" fontAlgn="b"/>
                      <a:r>
                        <a:rPr lang="en-CA" sz="2000" b="1" i="0" u="none" strike="noStrike" baseline="0" dirty="0">
                          <a:solidFill>
                            <a:srgbClr val="6AB55A"/>
                          </a:solidFill>
                          <a:effectLst/>
                          <a:latin typeface="Calibri" panose="020F0502020204030204" pitchFamily="34" charset="0"/>
                        </a:rPr>
                        <a:t>New Jobs Created</a:t>
                      </a:r>
                    </a:p>
                  </a:txBody>
                  <a:tcPr marL="10800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fontAlgn="b"/>
                      <a:r>
                        <a:rPr lang="en-CA" sz="2000" b="1" i="0" u="none" strike="noStrike" baseline="0" dirty="0">
                          <a:solidFill>
                            <a:srgbClr val="6AB55A"/>
                          </a:solidFill>
                          <a:effectLst/>
                          <a:latin typeface="Calibri" panose="020F0502020204030204" pitchFamily="34" charset="0"/>
                        </a:rPr>
                        <a:t>154 </a:t>
                      </a:r>
                    </a:p>
                  </a:txBody>
                  <a:tcPr marL="108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511703461"/>
                  </a:ext>
                </a:extLst>
              </a:tr>
              <a:tr h="385150">
                <a:tc>
                  <a:txBody>
                    <a:bodyPr/>
                    <a:lstStyle/>
                    <a:p>
                      <a:pPr algn="l" fontAlgn="b"/>
                      <a:r>
                        <a:rPr lang="en-CA" sz="2000" b="1" i="0" u="none" strike="noStrike" baseline="0" dirty="0">
                          <a:solidFill>
                            <a:srgbClr val="6AB55A"/>
                          </a:solidFill>
                          <a:effectLst/>
                          <a:latin typeface="Calibri" panose="020F0502020204030204" pitchFamily="34" charset="0"/>
                        </a:rPr>
                        <a:t>Increased Business Revenues</a:t>
                      </a:r>
                    </a:p>
                  </a:txBody>
                  <a:tcPr marL="10800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CA" sz="2000" b="1" i="0" u="none" strike="noStrike" baseline="0" dirty="0">
                          <a:solidFill>
                            <a:srgbClr val="6AB55A"/>
                          </a:solidFill>
                          <a:effectLst/>
                          <a:latin typeface="Calibri" panose="020F0502020204030204" pitchFamily="34" charset="0"/>
                        </a:rPr>
                        <a:t>$119 million</a:t>
                      </a:r>
                    </a:p>
                  </a:txBody>
                  <a:tcPr marL="108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771921904"/>
                  </a:ext>
                </a:extLst>
              </a:tr>
              <a:tr h="385150">
                <a:tc>
                  <a:txBody>
                    <a:bodyPr/>
                    <a:lstStyle/>
                    <a:p>
                      <a:pPr algn="l" fontAlgn="b"/>
                      <a:r>
                        <a:rPr lang="en-CA" sz="2000" b="1" i="0" u="none" strike="noStrike" baseline="0" dirty="0">
                          <a:solidFill>
                            <a:srgbClr val="6AB55A"/>
                          </a:solidFill>
                          <a:effectLst/>
                          <a:latin typeface="Calibri" panose="020F0502020204030204" pitchFamily="34" charset="0"/>
                        </a:rPr>
                        <a:t>Additional Income Taxes</a:t>
                      </a:r>
                    </a:p>
                  </a:txBody>
                  <a:tcPr marL="10800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en-CA" sz="2000" b="1" i="0" u="none" strike="noStrike" baseline="0" dirty="0">
                          <a:solidFill>
                            <a:srgbClr val="6AB55A"/>
                          </a:solidFill>
                          <a:effectLst/>
                          <a:latin typeface="Calibri" panose="020F0502020204030204" pitchFamily="34" charset="0"/>
                        </a:rPr>
                        <a:t>$13 million</a:t>
                      </a:r>
                    </a:p>
                  </a:txBody>
                  <a:tcPr marL="108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442735549"/>
                  </a:ext>
                </a:extLst>
              </a:tr>
              <a:tr h="385150">
                <a:tc>
                  <a:txBody>
                    <a:bodyPr/>
                    <a:lstStyle/>
                    <a:p>
                      <a:pPr algn="l" fontAlgn="b"/>
                      <a:r>
                        <a:rPr lang="en-CA" sz="2000" b="1" i="0" u="none" strike="noStrike" baseline="0" dirty="0">
                          <a:solidFill>
                            <a:srgbClr val="6AB55A"/>
                          </a:solidFill>
                          <a:effectLst/>
                          <a:latin typeface="Calibri" panose="020F0502020204030204" pitchFamily="34" charset="0"/>
                        </a:rPr>
                        <a:t>Additional GDP</a:t>
                      </a:r>
                    </a:p>
                  </a:txBody>
                  <a:tcPr marL="10800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b"/>
                      <a:r>
                        <a:rPr lang="en-CA" sz="2000" b="1" i="0" u="none" strike="noStrike" baseline="0" dirty="0">
                          <a:solidFill>
                            <a:srgbClr val="6AB55A"/>
                          </a:solidFill>
                          <a:effectLst/>
                          <a:latin typeface="Calibri" panose="020F0502020204030204" pitchFamily="34" charset="0"/>
                        </a:rPr>
                        <a:t>$149 million</a:t>
                      </a:r>
                    </a:p>
                  </a:txBody>
                  <a:tcPr marL="108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282289"/>
                  </a:ext>
                </a:extLst>
              </a:tr>
            </a:tbl>
          </a:graphicData>
        </a:graphic>
      </p:graphicFrame>
    </p:spTree>
    <p:extLst>
      <p:ext uri="{BB962C8B-B14F-4D97-AF65-F5344CB8AC3E}">
        <p14:creationId xmlns:p14="http://schemas.microsoft.com/office/powerpoint/2010/main" val="420860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A1A34-BEF9-BD63-0AA5-DE43793C345A}"/>
              </a:ext>
            </a:extLst>
          </p:cNvPr>
          <p:cNvSpPr>
            <a:spLocks noGrp="1"/>
          </p:cNvSpPr>
          <p:nvPr>
            <p:ph type="title"/>
          </p:nvPr>
        </p:nvSpPr>
        <p:spPr/>
        <p:txBody>
          <a:bodyPr/>
          <a:lstStyle/>
          <a:p>
            <a:r>
              <a:rPr lang="en-US" dirty="0"/>
              <a:t>D</a:t>
            </a:r>
            <a:r>
              <a:rPr lang="en-CA" dirty="0" err="1"/>
              <a:t>irection</a:t>
            </a:r>
            <a:r>
              <a:rPr lang="en-CA" dirty="0"/>
              <a:t> from Board - Next Steps</a:t>
            </a:r>
          </a:p>
        </p:txBody>
      </p:sp>
      <p:sp>
        <p:nvSpPr>
          <p:cNvPr id="3" name="Content Placeholder 2">
            <a:extLst>
              <a:ext uri="{FF2B5EF4-FFF2-40B4-BE49-F238E27FC236}">
                <a16:creationId xmlns:a16="http://schemas.microsoft.com/office/drawing/2014/main" id="{75E76D2E-B380-4DCF-2570-D872C9B21D25}"/>
              </a:ext>
            </a:extLst>
          </p:cNvPr>
          <p:cNvSpPr>
            <a:spLocks noGrp="1"/>
          </p:cNvSpPr>
          <p:nvPr>
            <p:ph idx="1"/>
          </p:nvPr>
        </p:nvSpPr>
        <p:spPr>
          <a:xfrm>
            <a:off x="1783976" y="2151528"/>
            <a:ext cx="8565777" cy="3281083"/>
          </a:xfrm>
        </p:spPr>
        <p:txBody>
          <a:bodyPr>
            <a:normAutofit/>
          </a:bodyPr>
          <a:lstStyle/>
          <a:p>
            <a:pPr marL="0" indent="0">
              <a:lnSpc>
                <a:spcPct val="100000"/>
              </a:lnSpc>
              <a:buNone/>
            </a:pPr>
            <a:r>
              <a:rPr lang="en-CA" sz="2400" dirty="0"/>
              <a:t>Decision: Which </a:t>
            </a:r>
            <a:r>
              <a:rPr lang="en-CA" sz="2400" b="1" dirty="0"/>
              <a:t>Network Option(s) </a:t>
            </a:r>
            <a:r>
              <a:rPr lang="en-CA" sz="2400" dirty="0"/>
              <a:t>to continue to pursue?</a:t>
            </a:r>
          </a:p>
          <a:p>
            <a:pPr marL="0" indent="0">
              <a:lnSpc>
                <a:spcPct val="100000"/>
              </a:lnSpc>
              <a:buNone/>
            </a:pPr>
            <a:endParaRPr lang="en-CA" sz="2400" dirty="0"/>
          </a:p>
          <a:p>
            <a:pPr marL="0" indent="0">
              <a:lnSpc>
                <a:spcPct val="100000"/>
              </a:lnSpc>
              <a:buNone/>
            </a:pPr>
            <a:r>
              <a:rPr lang="en-CA" sz="2400" dirty="0"/>
              <a:t>What information would you like to see, moving forward?</a:t>
            </a:r>
          </a:p>
          <a:p>
            <a:pPr marL="0" indent="0">
              <a:lnSpc>
                <a:spcPct val="100000"/>
              </a:lnSpc>
              <a:buNone/>
            </a:pPr>
            <a:endParaRPr lang="en-CA" sz="2400" dirty="0"/>
          </a:p>
          <a:p>
            <a:pPr marL="0" indent="0">
              <a:lnSpc>
                <a:spcPct val="100000"/>
              </a:lnSpc>
              <a:buNone/>
            </a:pPr>
            <a:r>
              <a:rPr lang="en-CA" sz="2400" dirty="0"/>
              <a:t>Preferred Financing and Governance model</a:t>
            </a:r>
          </a:p>
          <a:p>
            <a:pPr>
              <a:lnSpc>
                <a:spcPct val="100000"/>
              </a:lnSpc>
            </a:pPr>
            <a:endParaRPr lang="en-CA" sz="2400" dirty="0"/>
          </a:p>
        </p:txBody>
      </p:sp>
      <p:sp>
        <p:nvSpPr>
          <p:cNvPr id="4" name="Slide Number Placeholder 3">
            <a:extLst>
              <a:ext uri="{FF2B5EF4-FFF2-40B4-BE49-F238E27FC236}">
                <a16:creationId xmlns:a16="http://schemas.microsoft.com/office/drawing/2014/main" id="{68F25981-215B-FE91-C147-EAE3589ABD6F}"/>
              </a:ext>
            </a:extLst>
          </p:cNvPr>
          <p:cNvSpPr>
            <a:spLocks noGrp="1"/>
          </p:cNvSpPr>
          <p:nvPr>
            <p:ph type="sldNum" sz="quarter" idx="12"/>
          </p:nvPr>
        </p:nvSpPr>
        <p:spPr/>
        <p:txBody>
          <a:bodyPr/>
          <a:lstStyle/>
          <a:p>
            <a:fld id="{BA2C49B0-D810-45CC-B787-0B3D58EA171D}" type="slidenum">
              <a:rPr lang="en-CA" smtClean="0"/>
              <a:t>13</a:t>
            </a:fld>
            <a:endParaRPr lang="en-CA" dirty="0"/>
          </a:p>
        </p:txBody>
      </p:sp>
    </p:spTree>
    <p:extLst>
      <p:ext uri="{BB962C8B-B14F-4D97-AF65-F5344CB8AC3E}">
        <p14:creationId xmlns:p14="http://schemas.microsoft.com/office/powerpoint/2010/main" val="88808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E2F5A2-E7B5-4925-924E-0C08E38457B8}"/>
              </a:ext>
            </a:extLst>
          </p:cNvPr>
          <p:cNvSpPr>
            <a:spLocks noGrp="1"/>
          </p:cNvSpPr>
          <p:nvPr>
            <p:ph type="sldNum" sz="quarter" idx="12"/>
          </p:nvPr>
        </p:nvSpPr>
        <p:spPr/>
        <p:txBody>
          <a:bodyPr/>
          <a:lstStyle/>
          <a:p>
            <a:fld id="{BA2C49B0-D810-45CC-B787-0B3D58EA171D}" type="slidenum">
              <a:rPr lang="en-CA" smtClean="0"/>
              <a:t>14</a:t>
            </a:fld>
            <a:endParaRPr lang="en-CA" dirty="0"/>
          </a:p>
        </p:txBody>
      </p:sp>
      <p:sp>
        <p:nvSpPr>
          <p:cNvPr id="4" name="Rectangle 9">
            <a:extLst>
              <a:ext uri="{FF2B5EF4-FFF2-40B4-BE49-F238E27FC236}">
                <a16:creationId xmlns:a16="http://schemas.microsoft.com/office/drawing/2014/main" id="{B6518D89-2BB3-4A66-8BB7-ED137E83DACD}"/>
              </a:ext>
            </a:extLst>
          </p:cNvPr>
          <p:cNvSpPr>
            <a:spLocks noChangeArrowheads="1"/>
          </p:cNvSpPr>
          <p:nvPr/>
        </p:nvSpPr>
        <p:spPr bwMode="auto">
          <a:xfrm>
            <a:off x="4658568" y="4084302"/>
            <a:ext cx="6894204" cy="1532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49263">
              <a:lnSpc>
                <a:spcPct val="90000"/>
              </a:lnSpc>
              <a:buClr>
                <a:srgbClr val="003399"/>
              </a:buClr>
              <a:buSzPct val="100000"/>
              <a:buFont typeface="Arial" charset="0"/>
              <a:buNone/>
              <a:tabLst>
                <a:tab pos="0" algn="l"/>
                <a:tab pos="1701800" algn="l"/>
                <a:tab pos="3770313" algn="r"/>
                <a:tab pos="4572000" algn="l"/>
                <a:tab pos="5486400" algn="l"/>
                <a:tab pos="6400800" algn="l"/>
                <a:tab pos="7315200" algn="l"/>
                <a:tab pos="8229600" algn="l"/>
                <a:tab pos="9144000" algn="l"/>
                <a:tab pos="10058400" algn="l"/>
              </a:tabLst>
            </a:pPr>
            <a:r>
              <a:rPr lang="en-GB" sz="2800" b="1" dirty="0">
                <a:solidFill>
                  <a:srgbClr val="1F497D"/>
                </a:solidFill>
                <a:cs typeface="FreightText Pro Bold"/>
              </a:rPr>
              <a:t>Michael Curri</a:t>
            </a:r>
          </a:p>
          <a:p>
            <a:pPr defTabSz="449263">
              <a:lnSpc>
                <a:spcPct val="90000"/>
              </a:lnSpc>
              <a:buClr>
                <a:srgbClr val="003399"/>
              </a:buClr>
              <a:buSzPct val="100000"/>
              <a:buFont typeface="Arial" charset="0"/>
              <a:buNone/>
              <a:tabLst>
                <a:tab pos="0" algn="l"/>
                <a:tab pos="1701800" algn="l"/>
                <a:tab pos="3770313" algn="r"/>
                <a:tab pos="4572000" algn="l"/>
                <a:tab pos="5486400" algn="l"/>
                <a:tab pos="6400800" algn="l"/>
                <a:tab pos="7315200" algn="l"/>
                <a:tab pos="8229600" algn="l"/>
                <a:tab pos="9144000" algn="l"/>
                <a:tab pos="10058400" algn="l"/>
              </a:tabLst>
            </a:pPr>
            <a:r>
              <a:rPr lang="en-GB" sz="2800" b="1" dirty="0">
                <a:solidFill>
                  <a:srgbClr val="1F497D"/>
                </a:solidFill>
                <a:cs typeface="FreightText Pro Bold"/>
              </a:rPr>
              <a:t>President, Strategic Networks Group, Inc.</a:t>
            </a:r>
            <a:endParaRPr lang="en-GB" sz="2800" b="1" i="1" dirty="0">
              <a:solidFill>
                <a:srgbClr val="1F497D"/>
              </a:solidFill>
              <a:cs typeface="FreightText Pro Bold"/>
            </a:endParaRPr>
          </a:p>
          <a:p>
            <a:pPr defTabSz="449263">
              <a:lnSpc>
                <a:spcPct val="90000"/>
              </a:lnSpc>
              <a:buClr>
                <a:srgbClr val="003399"/>
              </a:buClr>
              <a:buSzPct val="100000"/>
              <a:tabLst>
                <a:tab pos="0" algn="l"/>
                <a:tab pos="1701800" algn="l"/>
                <a:tab pos="3770313" algn="r"/>
                <a:tab pos="4572000" algn="l"/>
                <a:tab pos="5486400" algn="l"/>
                <a:tab pos="6400800" algn="l"/>
                <a:tab pos="7315200" algn="l"/>
                <a:tab pos="8229600" algn="l"/>
                <a:tab pos="9144000" algn="l"/>
                <a:tab pos="10058400" algn="l"/>
              </a:tabLst>
            </a:pPr>
            <a:r>
              <a:rPr lang="en-GB" sz="2400" dirty="0">
                <a:solidFill>
                  <a:schemeClr val="tx1"/>
                </a:solidFill>
                <a:cs typeface="FreightText Pro Bold"/>
              </a:rPr>
              <a:t>+1 </a:t>
            </a:r>
            <a:r>
              <a:rPr lang="en-US" sz="2400" dirty="0">
                <a:cs typeface="FreightText Pro Bold"/>
              </a:rPr>
              <a:t>202.558.2128</a:t>
            </a:r>
          </a:p>
          <a:p>
            <a:pPr defTabSz="449263">
              <a:lnSpc>
                <a:spcPct val="90000"/>
              </a:lnSpc>
              <a:buClr>
                <a:srgbClr val="003399"/>
              </a:buClr>
              <a:buSzPct val="100000"/>
              <a:tabLst>
                <a:tab pos="0" algn="l"/>
                <a:tab pos="1701800" algn="l"/>
                <a:tab pos="3770313" algn="r"/>
                <a:tab pos="4572000" algn="l"/>
                <a:tab pos="5486400" algn="l"/>
                <a:tab pos="6400800" algn="l"/>
                <a:tab pos="7315200" algn="l"/>
                <a:tab pos="8229600" algn="l"/>
                <a:tab pos="9144000" algn="l"/>
                <a:tab pos="10058400" algn="l"/>
              </a:tabLst>
            </a:pPr>
            <a:r>
              <a:rPr lang="en-GB" sz="2400" dirty="0">
                <a:solidFill>
                  <a:schemeClr val="tx1"/>
                </a:solidFill>
                <a:cs typeface="FreightText Pro Bold"/>
              </a:rPr>
              <a:t>mcurri@sngroup.com</a:t>
            </a:r>
            <a:endParaRPr lang="en-GB" sz="2800" dirty="0">
              <a:solidFill>
                <a:schemeClr val="tx1"/>
              </a:solidFill>
              <a:cs typeface="FreightText Pro Bold"/>
            </a:endParaRPr>
          </a:p>
        </p:txBody>
      </p:sp>
      <p:sp>
        <p:nvSpPr>
          <p:cNvPr id="8" name="Rectangle 7">
            <a:extLst>
              <a:ext uri="{FF2B5EF4-FFF2-40B4-BE49-F238E27FC236}">
                <a16:creationId xmlns:a16="http://schemas.microsoft.com/office/drawing/2014/main" id="{3E1CFC17-8C18-495B-A231-140057C8CF76}"/>
              </a:ext>
            </a:extLst>
          </p:cNvPr>
          <p:cNvSpPr/>
          <p:nvPr/>
        </p:nvSpPr>
        <p:spPr>
          <a:xfrm>
            <a:off x="209550" y="208722"/>
            <a:ext cx="11690350" cy="8069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4000" b="1" dirty="0">
                <a:solidFill>
                  <a:schemeClr val="accent1">
                    <a:lumMod val="75000"/>
                  </a:schemeClr>
                </a:solidFill>
              </a:rPr>
              <a:t>Thank You</a:t>
            </a:r>
          </a:p>
        </p:txBody>
      </p:sp>
      <p:pic>
        <p:nvPicPr>
          <p:cNvPr id="9" name="Picture 2" descr="ebaa0c29-cb13-452e-ac8e-b8bd5a68b942@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446" y="4357734"/>
            <a:ext cx="3259819" cy="985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p:cNvSpPr txBox="1">
            <a:spLocks/>
          </p:cNvSpPr>
          <p:nvPr/>
        </p:nvSpPr>
        <p:spPr>
          <a:xfrm>
            <a:off x="4323831" y="1958038"/>
            <a:ext cx="5628111" cy="804212"/>
          </a:xfrm>
          <a:prstGeom prst="rect">
            <a:avLst/>
          </a:prstGeom>
        </p:spPr>
        <p:txBody>
          <a:bodyPr>
            <a:noAutofit/>
          </a:bodyPr>
          <a:lstStyle>
            <a:lvl1pPr algn="r" defTabSz="914400" rtl="0" eaLnBrk="1" latinLnBrk="0" hangingPunct="1">
              <a:lnSpc>
                <a:spcPct val="90000"/>
              </a:lnSpc>
              <a:spcBef>
                <a:spcPct val="0"/>
              </a:spcBef>
              <a:buNone/>
              <a:defRPr sz="3600" b="1" kern="1200">
                <a:solidFill>
                  <a:schemeClr val="accent1">
                    <a:lumMod val="75000"/>
                  </a:schemeClr>
                </a:solidFill>
                <a:latin typeface="+mj-lt"/>
                <a:ea typeface="+mj-ea"/>
                <a:cs typeface="+mj-cs"/>
              </a:defRPr>
            </a:lvl1pPr>
          </a:lstStyle>
          <a:p>
            <a:pPr algn="l"/>
            <a:endParaRPr lang="en-US" sz="3200" dirty="0">
              <a:effectLst>
                <a:outerShdw blurRad="38100" dist="38100" dir="2700000" algn="tl">
                  <a:srgbClr val="000000">
                    <a:alpha val="43137"/>
                  </a:srgbClr>
                </a:outerShdw>
              </a:effectLst>
              <a:cs typeface="FreightText Pro Bold"/>
            </a:endParaRPr>
          </a:p>
        </p:txBody>
      </p:sp>
      <p:sp>
        <p:nvSpPr>
          <p:cNvPr id="6" name="Rectangle 9">
            <a:extLst>
              <a:ext uri="{FF2B5EF4-FFF2-40B4-BE49-F238E27FC236}">
                <a16:creationId xmlns:a16="http://schemas.microsoft.com/office/drawing/2014/main" id="{C468F411-CD8C-A1BA-8B50-3739DF66CB19}"/>
              </a:ext>
            </a:extLst>
          </p:cNvPr>
          <p:cNvSpPr>
            <a:spLocks noChangeArrowheads="1"/>
          </p:cNvSpPr>
          <p:nvPr/>
        </p:nvSpPr>
        <p:spPr bwMode="auto">
          <a:xfrm>
            <a:off x="4658568" y="2030386"/>
            <a:ext cx="6894204" cy="1532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449263">
              <a:lnSpc>
                <a:spcPct val="90000"/>
              </a:lnSpc>
              <a:buClr>
                <a:srgbClr val="003399"/>
              </a:buClr>
              <a:buSzPct val="100000"/>
              <a:buFont typeface="Arial" charset="0"/>
              <a:buNone/>
              <a:tabLst>
                <a:tab pos="0" algn="l"/>
                <a:tab pos="1701800" algn="l"/>
                <a:tab pos="3770313" algn="r"/>
                <a:tab pos="4572000" algn="l"/>
                <a:tab pos="5486400" algn="l"/>
                <a:tab pos="6400800" algn="l"/>
                <a:tab pos="7315200" algn="l"/>
                <a:tab pos="8229600" algn="l"/>
                <a:tab pos="9144000" algn="l"/>
                <a:tab pos="10058400" algn="l"/>
              </a:tabLst>
            </a:pPr>
            <a:r>
              <a:rPr lang="en-GB" sz="2800" b="1" dirty="0">
                <a:solidFill>
                  <a:srgbClr val="1F497D"/>
                </a:solidFill>
                <a:cs typeface="FreightText Pro Bold"/>
              </a:rPr>
              <a:t>Holly Miller</a:t>
            </a:r>
          </a:p>
          <a:p>
            <a:pPr defTabSz="449263">
              <a:lnSpc>
                <a:spcPct val="90000"/>
              </a:lnSpc>
              <a:buClr>
                <a:srgbClr val="003399"/>
              </a:buClr>
              <a:buSzPct val="100000"/>
              <a:buFont typeface="Arial" charset="0"/>
              <a:buNone/>
              <a:tabLst>
                <a:tab pos="0" algn="l"/>
                <a:tab pos="1701800" algn="l"/>
                <a:tab pos="3770313" algn="r"/>
                <a:tab pos="4572000" algn="l"/>
                <a:tab pos="5486400" algn="l"/>
                <a:tab pos="6400800" algn="l"/>
                <a:tab pos="7315200" algn="l"/>
                <a:tab pos="8229600" algn="l"/>
                <a:tab pos="9144000" algn="l"/>
                <a:tab pos="10058400" algn="l"/>
              </a:tabLst>
            </a:pPr>
            <a:r>
              <a:rPr lang="en-GB" sz="2800" b="1" dirty="0">
                <a:solidFill>
                  <a:srgbClr val="1F497D"/>
                </a:solidFill>
                <a:cs typeface="FreightText Pro Bold"/>
              </a:rPr>
              <a:t>IT Director, Columbia County</a:t>
            </a:r>
          </a:p>
          <a:p>
            <a:pPr defTabSz="449263">
              <a:lnSpc>
                <a:spcPct val="90000"/>
              </a:lnSpc>
              <a:buClr>
                <a:srgbClr val="003399"/>
              </a:buClr>
              <a:buSzPct val="100000"/>
              <a:tabLst>
                <a:tab pos="0" algn="l"/>
                <a:tab pos="1701800" algn="l"/>
                <a:tab pos="3770313" algn="r"/>
                <a:tab pos="4572000" algn="l"/>
                <a:tab pos="5486400" algn="l"/>
                <a:tab pos="6400800" algn="l"/>
                <a:tab pos="7315200" algn="l"/>
                <a:tab pos="8229600" algn="l"/>
                <a:tab pos="9144000" algn="l"/>
                <a:tab pos="10058400" algn="l"/>
              </a:tabLst>
            </a:pPr>
            <a:r>
              <a:rPr lang="en-GB" sz="2400" dirty="0">
                <a:solidFill>
                  <a:schemeClr val="tx1"/>
                </a:solidFill>
                <a:cs typeface="FreightText Pro Bold"/>
              </a:rPr>
              <a:t>+1 503.397.7240</a:t>
            </a:r>
            <a:endParaRPr lang="en-US" sz="2400" dirty="0">
              <a:cs typeface="FreightText Pro Bold"/>
            </a:endParaRPr>
          </a:p>
          <a:p>
            <a:pPr defTabSz="449263">
              <a:lnSpc>
                <a:spcPct val="90000"/>
              </a:lnSpc>
              <a:buClr>
                <a:srgbClr val="003399"/>
              </a:buClr>
              <a:buSzPct val="100000"/>
              <a:tabLst>
                <a:tab pos="0" algn="l"/>
                <a:tab pos="1701800" algn="l"/>
                <a:tab pos="3770313" algn="r"/>
                <a:tab pos="4572000" algn="l"/>
                <a:tab pos="5486400" algn="l"/>
                <a:tab pos="6400800" algn="l"/>
                <a:tab pos="7315200" algn="l"/>
                <a:tab pos="8229600" algn="l"/>
                <a:tab pos="9144000" algn="l"/>
                <a:tab pos="10058400" algn="l"/>
              </a:tabLst>
            </a:pPr>
            <a:r>
              <a:rPr lang="en-CA" sz="2400" dirty="0">
                <a:solidFill>
                  <a:schemeClr val="tx1"/>
                </a:solidFill>
                <a:cs typeface="FreightText Pro Bold"/>
              </a:rPr>
              <a:t>Holly.Miller@columbiacountyor.gov</a:t>
            </a:r>
            <a:endParaRPr lang="en-GB" sz="2800" dirty="0">
              <a:solidFill>
                <a:schemeClr val="tx1"/>
              </a:solidFill>
              <a:cs typeface="FreightText Pro Bold"/>
            </a:endParaRPr>
          </a:p>
        </p:txBody>
      </p:sp>
      <p:pic>
        <p:nvPicPr>
          <p:cNvPr id="7" name="Picture 6">
            <a:extLst>
              <a:ext uri="{FF2B5EF4-FFF2-40B4-BE49-F238E27FC236}">
                <a16:creationId xmlns:a16="http://schemas.microsoft.com/office/drawing/2014/main" id="{CDDB6819-8FA3-D6EE-1799-D9D9234599ED}"/>
              </a:ext>
            </a:extLst>
          </p:cNvPr>
          <p:cNvPicPr>
            <a:picLocks noChangeAspect="1"/>
          </p:cNvPicPr>
          <p:nvPr/>
        </p:nvPicPr>
        <p:blipFill>
          <a:blip r:embed="rId3"/>
          <a:stretch>
            <a:fillRect/>
          </a:stretch>
        </p:blipFill>
        <p:spPr>
          <a:xfrm>
            <a:off x="1309314" y="2007425"/>
            <a:ext cx="1727799" cy="1767837"/>
          </a:xfrm>
          <a:prstGeom prst="rect">
            <a:avLst/>
          </a:prstGeom>
        </p:spPr>
      </p:pic>
    </p:spTree>
    <p:extLst>
      <p:ext uri="{BB962C8B-B14F-4D97-AF65-F5344CB8AC3E}">
        <p14:creationId xmlns:p14="http://schemas.microsoft.com/office/powerpoint/2010/main" val="3815866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EB0BD-CB79-8A16-5E64-790AB62C01E4}"/>
              </a:ext>
            </a:extLst>
          </p:cNvPr>
          <p:cNvSpPr>
            <a:spLocks noGrp="1"/>
          </p:cNvSpPr>
          <p:nvPr>
            <p:ph type="title"/>
          </p:nvPr>
        </p:nvSpPr>
        <p:spPr>
          <a:xfrm>
            <a:off x="3397644" y="365126"/>
            <a:ext cx="8334438" cy="668916"/>
          </a:xfrm>
        </p:spPr>
        <p:txBody>
          <a:bodyPr>
            <a:normAutofit/>
          </a:bodyPr>
          <a:lstStyle/>
          <a:p>
            <a:r>
              <a:rPr lang="en-US" dirty="0"/>
              <a:t>Structural Separation of Digital Infrastructure</a:t>
            </a:r>
            <a:endParaRPr lang="en-CA" dirty="0"/>
          </a:p>
        </p:txBody>
      </p:sp>
      <p:sp>
        <p:nvSpPr>
          <p:cNvPr id="3" name="Content Placeholder 2">
            <a:extLst>
              <a:ext uri="{FF2B5EF4-FFF2-40B4-BE49-F238E27FC236}">
                <a16:creationId xmlns:a16="http://schemas.microsoft.com/office/drawing/2014/main" id="{F6D7E88F-E247-62E5-B578-F99AC8D6EAD7}"/>
              </a:ext>
            </a:extLst>
          </p:cNvPr>
          <p:cNvSpPr>
            <a:spLocks noGrp="1"/>
          </p:cNvSpPr>
          <p:nvPr>
            <p:ph idx="1"/>
          </p:nvPr>
        </p:nvSpPr>
        <p:spPr>
          <a:xfrm>
            <a:off x="8234392" y="1465787"/>
            <a:ext cx="3350804" cy="909234"/>
          </a:xfrm>
          <a:ln w="50800">
            <a:solidFill>
              <a:schemeClr val="accent6">
                <a:lumMod val="40000"/>
                <a:lumOff val="60000"/>
              </a:schemeClr>
            </a:solidFill>
          </a:ln>
        </p:spPr>
        <p:txBody>
          <a:bodyPr anchor="ctr" anchorCtr="0">
            <a:noAutofit/>
          </a:bodyPr>
          <a:lstStyle/>
          <a:p>
            <a:pPr marL="0" indent="0">
              <a:lnSpc>
                <a:spcPct val="90000"/>
              </a:lnSpc>
              <a:spcBef>
                <a:spcPts val="0"/>
              </a:spcBef>
              <a:buNone/>
            </a:pPr>
            <a:r>
              <a:rPr lang="en-CA" sz="2000" dirty="0"/>
              <a:t>ISPs with experience and technical expertise </a:t>
            </a:r>
            <a:r>
              <a:rPr lang="en-CA" sz="2000" b="1" dirty="0"/>
              <a:t>compete to provide services to users</a:t>
            </a:r>
          </a:p>
        </p:txBody>
      </p:sp>
      <p:sp>
        <p:nvSpPr>
          <p:cNvPr id="4" name="Slide Number Placeholder 3">
            <a:extLst>
              <a:ext uri="{FF2B5EF4-FFF2-40B4-BE49-F238E27FC236}">
                <a16:creationId xmlns:a16="http://schemas.microsoft.com/office/drawing/2014/main" id="{8144B648-A318-DF0D-FA68-240B44D3CB89}"/>
              </a:ext>
            </a:extLst>
          </p:cNvPr>
          <p:cNvSpPr>
            <a:spLocks noGrp="1"/>
          </p:cNvSpPr>
          <p:nvPr>
            <p:ph type="sldNum" sz="quarter" idx="12"/>
          </p:nvPr>
        </p:nvSpPr>
        <p:spPr/>
        <p:txBody>
          <a:bodyPr/>
          <a:lstStyle/>
          <a:p>
            <a:fld id="{BA2C49B0-D810-45CC-B787-0B3D58EA171D}" type="slidenum">
              <a:rPr lang="en-CA" smtClean="0"/>
              <a:t>15</a:t>
            </a:fld>
            <a:endParaRPr lang="en-CA" dirty="0"/>
          </a:p>
        </p:txBody>
      </p:sp>
      <p:sp>
        <p:nvSpPr>
          <p:cNvPr id="5" name="Rectangle 4">
            <a:extLst>
              <a:ext uri="{FF2B5EF4-FFF2-40B4-BE49-F238E27FC236}">
                <a16:creationId xmlns:a16="http://schemas.microsoft.com/office/drawing/2014/main" id="{52FC32D2-F561-CEAE-A80C-DDE3822DED42}"/>
              </a:ext>
            </a:extLst>
          </p:cNvPr>
          <p:cNvSpPr/>
          <p:nvPr/>
        </p:nvSpPr>
        <p:spPr>
          <a:xfrm>
            <a:off x="870493" y="4562130"/>
            <a:ext cx="6170212" cy="1102179"/>
          </a:xfrm>
          <a:prstGeom prst="rect">
            <a:avLst/>
          </a:prstGeom>
          <a:solidFill>
            <a:srgbClr val="FF8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t>Digital Infrastructure Layer </a:t>
            </a:r>
            <a:br>
              <a:rPr lang="en-US" sz="2400" b="1" dirty="0"/>
            </a:br>
            <a:r>
              <a:rPr lang="en-US" sz="2000" dirty="0"/>
              <a:t>(physical fiber)</a:t>
            </a:r>
          </a:p>
          <a:p>
            <a:pPr algn="ctr"/>
            <a:r>
              <a:rPr lang="en-US" sz="2000" dirty="0"/>
              <a:t>Owned by non-profit consortium of local stakeholders</a:t>
            </a:r>
            <a:endParaRPr lang="en-CA" sz="2000" dirty="0"/>
          </a:p>
        </p:txBody>
      </p:sp>
      <p:sp>
        <p:nvSpPr>
          <p:cNvPr id="6" name="Rectangle 5">
            <a:extLst>
              <a:ext uri="{FF2B5EF4-FFF2-40B4-BE49-F238E27FC236}">
                <a16:creationId xmlns:a16="http://schemas.microsoft.com/office/drawing/2014/main" id="{5FE21781-8679-95C9-A9AF-4FE6EEBB1ACE}"/>
              </a:ext>
            </a:extLst>
          </p:cNvPr>
          <p:cNvSpPr/>
          <p:nvPr/>
        </p:nvSpPr>
        <p:spPr>
          <a:xfrm>
            <a:off x="1592036" y="2743200"/>
            <a:ext cx="4678136" cy="1770404"/>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Active (Electronics) Layer </a:t>
            </a:r>
          </a:p>
          <a:p>
            <a:pPr algn="ctr"/>
            <a:r>
              <a:rPr lang="en-US" sz="2000" dirty="0">
                <a:solidFill>
                  <a:schemeClr val="tx1"/>
                </a:solidFill>
              </a:rPr>
              <a:t>Private network operator</a:t>
            </a:r>
            <a:r>
              <a:rPr lang="en-CA" sz="2000" dirty="0">
                <a:solidFill>
                  <a:schemeClr val="tx1"/>
                </a:solidFill>
              </a:rPr>
              <a:t> </a:t>
            </a:r>
          </a:p>
          <a:p>
            <a:pPr algn="ctr"/>
            <a:r>
              <a:rPr lang="en-CA" sz="2000" dirty="0">
                <a:solidFill>
                  <a:schemeClr val="tx1"/>
                </a:solidFill>
              </a:rPr>
              <a:t>(RSG Telecom)</a:t>
            </a:r>
            <a:endParaRPr lang="en-US" sz="2000" dirty="0">
              <a:solidFill>
                <a:schemeClr val="tx1"/>
              </a:solidFill>
            </a:endParaRPr>
          </a:p>
        </p:txBody>
      </p:sp>
      <p:sp>
        <p:nvSpPr>
          <p:cNvPr id="7" name="Isosceles Triangle 6">
            <a:extLst>
              <a:ext uri="{FF2B5EF4-FFF2-40B4-BE49-F238E27FC236}">
                <a16:creationId xmlns:a16="http://schemas.microsoft.com/office/drawing/2014/main" id="{48BC7703-3ECA-03DA-EE6B-D9E00DC49D8C}"/>
              </a:ext>
            </a:extLst>
          </p:cNvPr>
          <p:cNvSpPr/>
          <p:nvPr/>
        </p:nvSpPr>
        <p:spPr>
          <a:xfrm>
            <a:off x="719109" y="1297334"/>
            <a:ext cx="6472981" cy="1397339"/>
          </a:xfrm>
          <a:prstGeom prst="triangle">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lIns="36000" rIns="36000" rtlCol="0" anchor="ctr"/>
          <a:lstStyle/>
          <a:p>
            <a:pPr algn="ctr"/>
            <a:r>
              <a:rPr lang="en-US" sz="2400" b="1" dirty="0">
                <a:solidFill>
                  <a:schemeClr val="tx1"/>
                </a:solidFill>
              </a:rPr>
              <a:t>Service Layer</a:t>
            </a:r>
          </a:p>
          <a:p>
            <a:pPr algn="ctr"/>
            <a:r>
              <a:rPr lang="en-US" sz="2000" dirty="0">
                <a:solidFill>
                  <a:schemeClr val="tx1"/>
                </a:solidFill>
              </a:rPr>
              <a:t>Private service providers </a:t>
            </a:r>
            <a:br>
              <a:rPr lang="en-US" sz="2000" dirty="0">
                <a:solidFill>
                  <a:schemeClr val="tx1"/>
                </a:solidFill>
              </a:rPr>
            </a:br>
            <a:r>
              <a:rPr lang="en-US" dirty="0">
                <a:solidFill>
                  <a:schemeClr val="tx1"/>
                </a:solidFill>
              </a:rPr>
              <a:t>(ISPs lease access to serve users)</a:t>
            </a:r>
          </a:p>
          <a:p>
            <a:pPr algn="ctr"/>
            <a:endParaRPr lang="en-CA" dirty="0"/>
          </a:p>
        </p:txBody>
      </p:sp>
      <p:sp>
        <p:nvSpPr>
          <p:cNvPr id="8" name="Content Placeholder 2">
            <a:extLst>
              <a:ext uri="{FF2B5EF4-FFF2-40B4-BE49-F238E27FC236}">
                <a16:creationId xmlns:a16="http://schemas.microsoft.com/office/drawing/2014/main" id="{A84B43B4-3039-9BE6-979C-C84C35E34615}"/>
              </a:ext>
            </a:extLst>
          </p:cNvPr>
          <p:cNvSpPr txBox="1">
            <a:spLocks/>
          </p:cNvSpPr>
          <p:nvPr/>
        </p:nvSpPr>
        <p:spPr>
          <a:xfrm>
            <a:off x="8234391" y="2920894"/>
            <a:ext cx="3610864" cy="1079673"/>
          </a:xfrm>
          <a:prstGeom prst="rect">
            <a:avLst/>
          </a:prstGeom>
          <a:ln w="50800">
            <a:solidFill>
              <a:schemeClr val="accent1">
                <a:lumMod val="60000"/>
                <a:lumOff val="40000"/>
              </a:schemeClr>
            </a:solidFill>
          </a:ln>
        </p:spPr>
        <p:txBody>
          <a:bodyPr vert="horz" lIns="91440" tIns="45720" rIns="91440" bIns="45720" rtlCol="0" anchor="ctr" anchorCtr="0">
            <a:normAutofit fontScale="92500" lnSpcReduction="10000"/>
          </a:bodyPr>
          <a:lstStyle>
            <a:lvl1pPr marL="339725" indent="-339725" algn="l" defTabSz="914400" rtl="0" eaLnBrk="1" latinLnBrk="0" hangingPunct="1">
              <a:lnSpc>
                <a:spcPct val="110000"/>
              </a:lnSpc>
              <a:spcBef>
                <a:spcPts val="600"/>
              </a:spcBef>
              <a:buFont typeface="Arial" panose="020B0604020202020204" pitchFamily="34" charset="0"/>
              <a:buChar char="•"/>
              <a:defRPr sz="2800" kern="1200">
                <a:solidFill>
                  <a:schemeClr val="tx1"/>
                </a:solidFill>
                <a:latin typeface="+mn-lt"/>
                <a:ea typeface="+mn-ea"/>
                <a:cs typeface="+mn-cs"/>
              </a:defRPr>
            </a:lvl1pPr>
            <a:lvl2pPr marL="685800" indent="-365760" algn="l" defTabSz="914400" rtl="0" eaLnBrk="1" latinLnBrk="0" hangingPunct="1">
              <a:lnSpc>
                <a:spcPct val="110000"/>
              </a:lnSpc>
              <a:spcBef>
                <a:spcPts val="600"/>
              </a:spcBef>
              <a:buFont typeface="Arial" panose="020B0604020202020204" pitchFamily="34" charset="0"/>
              <a:buChar char="•"/>
              <a:defRPr sz="2400" kern="1200">
                <a:solidFill>
                  <a:schemeClr val="tx1"/>
                </a:solidFill>
                <a:latin typeface="+mn-lt"/>
                <a:ea typeface="+mn-ea"/>
                <a:cs typeface="+mn-cs"/>
              </a:defRPr>
            </a:lvl2pPr>
            <a:lvl3pPr marL="1143000" indent="-365760" algn="l" defTabSz="914400" rtl="0" eaLnBrk="1" latinLnBrk="0" hangingPunct="1">
              <a:lnSpc>
                <a:spcPct val="110000"/>
              </a:lnSpc>
              <a:spcBef>
                <a:spcPts val="600"/>
              </a:spcBef>
              <a:buFont typeface="Arial" panose="020B0604020202020204" pitchFamily="34" charset="0"/>
              <a:buChar char="•"/>
              <a:defRPr sz="2000" kern="1200">
                <a:solidFill>
                  <a:schemeClr val="tx1"/>
                </a:solidFill>
                <a:latin typeface="+mn-lt"/>
                <a:ea typeface="+mn-ea"/>
                <a:cs typeface="+mn-cs"/>
              </a:defRPr>
            </a:lvl3pPr>
            <a:lvl4pPr marL="1600200" indent="-365760" algn="l" defTabSz="914400" rtl="0" eaLnBrk="1" latinLnBrk="0" hangingPunct="1">
              <a:lnSpc>
                <a:spcPct val="110000"/>
              </a:lnSpc>
              <a:spcBef>
                <a:spcPts val="600"/>
              </a:spcBef>
              <a:buFont typeface="Arial" panose="020B0604020202020204" pitchFamily="34" charset="0"/>
              <a:buChar char="•"/>
              <a:defRPr sz="1800" kern="1200">
                <a:solidFill>
                  <a:schemeClr val="tx1"/>
                </a:solidFill>
                <a:latin typeface="+mn-lt"/>
                <a:ea typeface="+mn-ea"/>
                <a:cs typeface="+mn-cs"/>
              </a:defRPr>
            </a:lvl4pPr>
            <a:lvl5pPr marL="2057400" indent="-365760" algn="l" defTabSz="914400" rtl="0" eaLnBrk="1" latinLnBrk="0" hangingPunct="1">
              <a:lnSpc>
                <a:spcPct val="11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90000"/>
              </a:lnSpc>
              <a:spcBef>
                <a:spcPts val="0"/>
              </a:spcBef>
              <a:buNone/>
            </a:pPr>
            <a:r>
              <a:rPr lang="en-US" sz="2200" dirty="0"/>
              <a:t>Neutral operator brings technical knowledge and resources to partnership </a:t>
            </a:r>
            <a:r>
              <a:rPr lang="en-US" sz="2200" b="1" dirty="0"/>
              <a:t>to efficiently operate and maintain network</a:t>
            </a:r>
            <a:endParaRPr lang="en-CA" sz="2200" b="1" dirty="0"/>
          </a:p>
        </p:txBody>
      </p:sp>
      <p:sp>
        <p:nvSpPr>
          <p:cNvPr id="9" name="Content Placeholder 2">
            <a:extLst>
              <a:ext uri="{FF2B5EF4-FFF2-40B4-BE49-F238E27FC236}">
                <a16:creationId xmlns:a16="http://schemas.microsoft.com/office/drawing/2014/main" id="{7C1B824B-5A68-BA33-62CD-F49FA7286DAC}"/>
              </a:ext>
            </a:extLst>
          </p:cNvPr>
          <p:cNvSpPr txBox="1">
            <a:spLocks/>
          </p:cNvSpPr>
          <p:nvPr/>
        </p:nvSpPr>
        <p:spPr>
          <a:xfrm>
            <a:off x="8234391" y="4547883"/>
            <a:ext cx="3799766" cy="971550"/>
          </a:xfrm>
          <a:prstGeom prst="rect">
            <a:avLst/>
          </a:prstGeom>
          <a:ln w="50800">
            <a:solidFill>
              <a:srgbClr val="FF8D00"/>
            </a:solidFill>
          </a:ln>
        </p:spPr>
        <p:txBody>
          <a:bodyPr vert="horz" lIns="91440" tIns="45720" rIns="91440" bIns="45720" rtlCol="0" anchor="ctr" anchorCtr="0">
            <a:noAutofit/>
          </a:bodyPr>
          <a:lstStyle>
            <a:lvl1pPr marL="339725" indent="-339725" algn="l" defTabSz="914400" rtl="0" eaLnBrk="1" latinLnBrk="0" hangingPunct="1">
              <a:lnSpc>
                <a:spcPct val="110000"/>
              </a:lnSpc>
              <a:spcBef>
                <a:spcPts val="600"/>
              </a:spcBef>
              <a:buFont typeface="Arial" panose="020B0604020202020204" pitchFamily="34" charset="0"/>
              <a:buChar char="•"/>
              <a:defRPr sz="2800" kern="1200">
                <a:solidFill>
                  <a:schemeClr val="tx1"/>
                </a:solidFill>
                <a:latin typeface="+mn-lt"/>
                <a:ea typeface="+mn-ea"/>
                <a:cs typeface="+mn-cs"/>
              </a:defRPr>
            </a:lvl1pPr>
            <a:lvl2pPr marL="685800" indent="-365760" algn="l" defTabSz="914400" rtl="0" eaLnBrk="1" latinLnBrk="0" hangingPunct="1">
              <a:lnSpc>
                <a:spcPct val="110000"/>
              </a:lnSpc>
              <a:spcBef>
                <a:spcPts val="600"/>
              </a:spcBef>
              <a:buFont typeface="Arial" panose="020B0604020202020204" pitchFamily="34" charset="0"/>
              <a:buChar char="•"/>
              <a:defRPr sz="2400" kern="1200">
                <a:solidFill>
                  <a:schemeClr val="tx1"/>
                </a:solidFill>
                <a:latin typeface="+mn-lt"/>
                <a:ea typeface="+mn-ea"/>
                <a:cs typeface="+mn-cs"/>
              </a:defRPr>
            </a:lvl2pPr>
            <a:lvl3pPr marL="1143000" indent="-365760" algn="l" defTabSz="914400" rtl="0" eaLnBrk="1" latinLnBrk="0" hangingPunct="1">
              <a:lnSpc>
                <a:spcPct val="110000"/>
              </a:lnSpc>
              <a:spcBef>
                <a:spcPts val="600"/>
              </a:spcBef>
              <a:buFont typeface="Arial" panose="020B0604020202020204" pitchFamily="34" charset="0"/>
              <a:buChar char="•"/>
              <a:defRPr sz="2000" kern="1200">
                <a:solidFill>
                  <a:schemeClr val="tx1"/>
                </a:solidFill>
                <a:latin typeface="+mn-lt"/>
                <a:ea typeface="+mn-ea"/>
                <a:cs typeface="+mn-cs"/>
              </a:defRPr>
            </a:lvl3pPr>
            <a:lvl4pPr marL="1600200" indent="-365760" algn="l" defTabSz="914400" rtl="0" eaLnBrk="1" latinLnBrk="0" hangingPunct="1">
              <a:lnSpc>
                <a:spcPct val="110000"/>
              </a:lnSpc>
              <a:spcBef>
                <a:spcPts val="600"/>
              </a:spcBef>
              <a:buFont typeface="Arial" panose="020B0604020202020204" pitchFamily="34" charset="0"/>
              <a:buChar char="•"/>
              <a:defRPr sz="1800" kern="1200">
                <a:solidFill>
                  <a:schemeClr val="tx1"/>
                </a:solidFill>
                <a:latin typeface="+mn-lt"/>
                <a:ea typeface="+mn-ea"/>
                <a:cs typeface="+mn-cs"/>
              </a:defRPr>
            </a:lvl4pPr>
            <a:lvl5pPr marL="2057400" indent="-365760" algn="l" defTabSz="914400" rtl="0" eaLnBrk="1" latinLnBrk="0" hangingPunct="1">
              <a:lnSpc>
                <a:spcPct val="11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90000"/>
              </a:lnSpc>
              <a:spcBef>
                <a:spcPts val="0"/>
              </a:spcBef>
              <a:buNone/>
            </a:pPr>
            <a:r>
              <a:rPr lang="en-CA" sz="2000" dirty="0"/>
              <a:t>With a large asset base already, PUDs and localities are setup to invest longer-term (15-20 years) </a:t>
            </a:r>
          </a:p>
        </p:txBody>
      </p:sp>
      <p:sp>
        <p:nvSpPr>
          <p:cNvPr id="10" name="TextBox 9">
            <a:extLst>
              <a:ext uri="{FF2B5EF4-FFF2-40B4-BE49-F238E27FC236}">
                <a16:creationId xmlns:a16="http://schemas.microsoft.com/office/drawing/2014/main" id="{0F6F2610-DE62-BFB2-B423-CE08EBF99C30}"/>
              </a:ext>
            </a:extLst>
          </p:cNvPr>
          <p:cNvSpPr txBox="1"/>
          <p:nvPr/>
        </p:nvSpPr>
        <p:spPr>
          <a:xfrm>
            <a:off x="627786" y="5810268"/>
            <a:ext cx="11104296" cy="461665"/>
          </a:xfrm>
          <a:prstGeom prst="rect">
            <a:avLst/>
          </a:prstGeom>
          <a:noFill/>
        </p:spPr>
        <p:txBody>
          <a:bodyPr wrap="square" rtlCol="0">
            <a:spAutoFit/>
          </a:bodyPr>
          <a:lstStyle/>
          <a:p>
            <a:pPr algn="ctr"/>
            <a:r>
              <a:rPr lang="en-US" sz="2400" b="1" dirty="0">
                <a:solidFill>
                  <a:srgbClr val="409736"/>
                </a:solidFill>
              </a:rPr>
              <a:t>Delivery of services by private sector, with local stewardship over digital infrastructure</a:t>
            </a:r>
            <a:endParaRPr lang="en-CA" sz="2400" b="1" dirty="0">
              <a:solidFill>
                <a:srgbClr val="409736"/>
              </a:solidFill>
            </a:endParaRPr>
          </a:p>
        </p:txBody>
      </p:sp>
    </p:spTree>
    <p:extLst>
      <p:ext uri="{BB962C8B-B14F-4D97-AF65-F5344CB8AC3E}">
        <p14:creationId xmlns:p14="http://schemas.microsoft.com/office/powerpoint/2010/main" val="392671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B90A2-EB35-6A05-06B5-4236026DFDEE}"/>
              </a:ext>
            </a:extLst>
          </p:cNvPr>
          <p:cNvSpPr>
            <a:spLocks noGrp="1"/>
          </p:cNvSpPr>
          <p:nvPr>
            <p:ph type="title"/>
          </p:nvPr>
        </p:nvSpPr>
        <p:spPr>
          <a:xfrm>
            <a:off x="3710507" y="365126"/>
            <a:ext cx="7850023" cy="668916"/>
          </a:xfrm>
        </p:spPr>
        <p:txBody>
          <a:bodyPr>
            <a:normAutofit/>
          </a:bodyPr>
          <a:lstStyle/>
          <a:p>
            <a:r>
              <a:rPr lang="en-US" dirty="0"/>
              <a:t>What’s the Vision?</a:t>
            </a:r>
            <a:endParaRPr lang="en-CA" dirty="0"/>
          </a:p>
        </p:txBody>
      </p:sp>
      <p:sp>
        <p:nvSpPr>
          <p:cNvPr id="3" name="Content Placeholder 2">
            <a:extLst>
              <a:ext uri="{FF2B5EF4-FFF2-40B4-BE49-F238E27FC236}">
                <a16:creationId xmlns:a16="http://schemas.microsoft.com/office/drawing/2014/main" id="{E2218D65-428C-D831-7612-384C010233E4}"/>
              </a:ext>
            </a:extLst>
          </p:cNvPr>
          <p:cNvSpPr>
            <a:spLocks noGrp="1"/>
          </p:cNvSpPr>
          <p:nvPr>
            <p:ph idx="1"/>
          </p:nvPr>
        </p:nvSpPr>
        <p:spPr>
          <a:xfrm>
            <a:off x="520747" y="1203184"/>
            <a:ext cx="9749924" cy="1416924"/>
          </a:xfrm>
        </p:spPr>
        <p:txBody>
          <a:bodyPr>
            <a:normAutofit/>
          </a:bodyPr>
          <a:lstStyle/>
          <a:p>
            <a:pPr marL="0" indent="0">
              <a:buNone/>
            </a:pPr>
            <a:r>
              <a:rPr lang="en-US" sz="2600" b="1" dirty="0"/>
              <a:t>A community-owned open-access network providing affordable, high-speed broadband to every premise and ensuring local control over Columbia County’s digital future.</a:t>
            </a:r>
            <a:endParaRPr lang="en-US" sz="2600" dirty="0"/>
          </a:p>
        </p:txBody>
      </p:sp>
      <p:sp>
        <p:nvSpPr>
          <p:cNvPr id="4" name="Slide Number Placeholder 3">
            <a:extLst>
              <a:ext uri="{FF2B5EF4-FFF2-40B4-BE49-F238E27FC236}">
                <a16:creationId xmlns:a16="http://schemas.microsoft.com/office/drawing/2014/main" id="{4A1EC1B0-A523-9C94-2B8C-1F5FFE1D4AD5}"/>
              </a:ext>
            </a:extLst>
          </p:cNvPr>
          <p:cNvSpPr>
            <a:spLocks noGrp="1"/>
          </p:cNvSpPr>
          <p:nvPr>
            <p:ph type="sldNum" sz="quarter" idx="12"/>
          </p:nvPr>
        </p:nvSpPr>
        <p:spPr/>
        <p:txBody>
          <a:bodyPr/>
          <a:lstStyle/>
          <a:p>
            <a:fld id="{BA2C49B0-D810-45CC-B787-0B3D58EA171D}" type="slidenum">
              <a:rPr lang="en-CA" smtClean="0"/>
              <a:t>16</a:t>
            </a:fld>
            <a:endParaRPr lang="en-CA" dirty="0"/>
          </a:p>
        </p:txBody>
      </p:sp>
      <p:sp>
        <p:nvSpPr>
          <p:cNvPr id="5" name="TextBox 4">
            <a:extLst>
              <a:ext uri="{FF2B5EF4-FFF2-40B4-BE49-F238E27FC236}">
                <a16:creationId xmlns:a16="http://schemas.microsoft.com/office/drawing/2014/main" id="{7B70CC46-A9E3-DC91-4ABC-42B233133639}"/>
              </a:ext>
            </a:extLst>
          </p:cNvPr>
          <p:cNvSpPr txBox="1"/>
          <p:nvPr/>
        </p:nvSpPr>
        <p:spPr>
          <a:xfrm>
            <a:off x="477410" y="5771688"/>
            <a:ext cx="11237180" cy="492443"/>
          </a:xfrm>
          <a:prstGeom prst="rect">
            <a:avLst/>
          </a:prstGeom>
          <a:noFill/>
        </p:spPr>
        <p:txBody>
          <a:bodyPr wrap="square" rtlCol="0">
            <a:spAutoFit/>
          </a:bodyPr>
          <a:lstStyle/>
          <a:p>
            <a:pPr algn="ctr"/>
            <a:r>
              <a:rPr lang="en-CA" sz="2600" b="1" dirty="0">
                <a:solidFill>
                  <a:srgbClr val="409736"/>
                </a:solidFill>
              </a:rPr>
              <a:t>An economic development platform is created by the public and private sectors</a:t>
            </a:r>
          </a:p>
        </p:txBody>
      </p:sp>
      <p:sp>
        <p:nvSpPr>
          <p:cNvPr id="6" name="Content Placeholder 2">
            <a:extLst>
              <a:ext uri="{FF2B5EF4-FFF2-40B4-BE49-F238E27FC236}">
                <a16:creationId xmlns:a16="http://schemas.microsoft.com/office/drawing/2014/main" id="{8A9D49CD-8F17-9408-C829-A99600A3FA5D}"/>
              </a:ext>
            </a:extLst>
          </p:cNvPr>
          <p:cNvSpPr txBox="1">
            <a:spLocks/>
          </p:cNvSpPr>
          <p:nvPr/>
        </p:nvSpPr>
        <p:spPr>
          <a:xfrm>
            <a:off x="520747" y="2905241"/>
            <a:ext cx="6972713" cy="2450370"/>
          </a:xfrm>
          <a:prstGeom prst="rect">
            <a:avLst/>
          </a:prstGeom>
        </p:spPr>
        <p:txBody>
          <a:bodyPr vert="horz" lIns="91440" tIns="45720" rIns="91440" bIns="45720" rtlCol="0">
            <a:normAutofit fontScale="92500" lnSpcReduction="10000"/>
          </a:bodyPr>
          <a:lstStyle>
            <a:lvl1pPr marL="339725" indent="-339725" algn="l" defTabSz="914400" rtl="0" eaLnBrk="1" latinLnBrk="0" hangingPunct="1">
              <a:lnSpc>
                <a:spcPct val="110000"/>
              </a:lnSpc>
              <a:spcBef>
                <a:spcPts val="600"/>
              </a:spcBef>
              <a:buFont typeface="Arial" panose="020B0604020202020204" pitchFamily="34" charset="0"/>
              <a:buChar char="•"/>
              <a:defRPr sz="2800" kern="1200">
                <a:solidFill>
                  <a:schemeClr val="tx1"/>
                </a:solidFill>
                <a:latin typeface="+mn-lt"/>
                <a:ea typeface="+mn-ea"/>
                <a:cs typeface="+mn-cs"/>
              </a:defRPr>
            </a:lvl1pPr>
            <a:lvl2pPr marL="685800" indent="-365760" algn="l" defTabSz="914400" rtl="0" eaLnBrk="1" latinLnBrk="0" hangingPunct="1">
              <a:lnSpc>
                <a:spcPct val="110000"/>
              </a:lnSpc>
              <a:spcBef>
                <a:spcPts val="600"/>
              </a:spcBef>
              <a:buFont typeface="Arial" panose="020B0604020202020204" pitchFamily="34" charset="0"/>
              <a:buChar char="•"/>
              <a:defRPr sz="2400" kern="1200">
                <a:solidFill>
                  <a:schemeClr val="tx1"/>
                </a:solidFill>
                <a:latin typeface="+mn-lt"/>
                <a:ea typeface="+mn-ea"/>
                <a:cs typeface="+mn-cs"/>
              </a:defRPr>
            </a:lvl2pPr>
            <a:lvl3pPr marL="1143000" indent="-365760" algn="l" defTabSz="914400" rtl="0" eaLnBrk="1" latinLnBrk="0" hangingPunct="1">
              <a:lnSpc>
                <a:spcPct val="110000"/>
              </a:lnSpc>
              <a:spcBef>
                <a:spcPts val="600"/>
              </a:spcBef>
              <a:buFont typeface="Arial" panose="020B0604020202020204" pitchFamily="34" charset="0"/>
              <a:buChar char="•"/>
              <a:defRPr sz="2000" kern="1200">
                <a:solidFill>
                  <a:schemeClr val="tx1"/>
                </a:solidFill>
                <a:latin typeface="+mn-lt"/>
                <a:ea typeface="+mn-ea"/>
                <a:cs typeface="+mn-cs"/>
              </a:defRPr>
            </a:lvl3pPr>
            <a:lvl4pPr marL="1600200" indent="-365760" algn="l" defTabSz="914400" rtl="0" eaLnBrk="1" latinLnBrk="0" hangingPunct="1">
              <a:lnSpc>
                <a:spcPct val="110000"/>
              </a:lnSpc>
              <a:spcBef>
                <a:spcPts val="600"/>
              </a:spcBef>
              <a:buFont typeface="Arial" panose="020B0604020202020204" pitchFamily="34" charset="0"/>
              <a:buChar char="•"/>
              <a:defRPr sz="1800" kern="1200">
                <a:solidFill>
                  <a:schemeClr val="tx1"/>
                </a:solidFill>
                <a:latin typeface="+mn-lt"/>
                <a:ea typeface="+mn-ea"/>
                <a:cs typeface="+mn-cs"/>
              </a:defRPr>
            </a:lvl4pPr>
            <a:lvl5pPr marL="2057400" indent="-365760" algn="l" defTabSz="914400" rtl="0" eaLnBrk="1" latinLnBrk="0" hangingPunct="1">
              <a:lnSpc>
                <a:spcPct val="11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Font typeface="Arial" panose="020B0604020202020204" pitchFamily="34" charset="0"/>
              <a:buNone/>
            </a:pPr>
            <a:r>
              <a:rPr lang="en-US" sz="2200" b="1" dirty="0"/>
              <a:t>What does this look like?</a:t>
            </a:r>
          </a:p>
          <a:p>
            <a:pPr marL="0" indent="0">
              <a:lnSpc>
                <a:spcPct val="100000"/>
              </a:lnSpc>
              <a:spcBef>
                <a:spcPts val="0"/>
              </a:spcBef>
              <a:spcAft>
                <a:spcPts val="600"/>
              </a:spcAft>
              <a:buFont typeface="Arial" panose="020B0604020202020204" pitchFamily="34" charset="0"/>
              <a:buNone/>
            </a:pPr>
            <a:r>
              <a:rPr lang="en-US" sz="2200" dirty="0"/>
              <a:t>Structural separation of physical broadband infrastructure from network operations and internet service delivery with:</a:t>
            </a:r>
          </a:p>
          <a:p>
            <a:pPr>
              <a:lnSpc>
                <a:spcPct val="100000"/>
              </a:lnSpc>
              <a:spcBef>
                <a:spcPts val="0"/>
              </a:spcBef>
              <a:spcAft>
                <a:spcPts val="400"/>
              </a:spcAft>
            </a:pPr>
            <a:r>
              <a:rPr lang="en-US" sz="1800" dirty="0"/>
              <a:t>Non-profit ownership (local consortium) of broadband infrastructure</a:t>
            </a:r>
          </a:p>
          <a:p>
            <a:pPr>
              <a:lnSpc>
                <a:spcPct val="100000"/>
              </a:lnSpc>
              <a:spcBef>
                <a:spcPts val="0"/>
              </a:spcBef>
              <a:spcAft>
                <a:spcPts val="400"/>
              </a:spcAft>
            </a:pPr>
            <a:r>
              <a:rPr lang="en-US" sz="1800" dirty="0"/>
              <a:t>Private network operator contracted bringing their expertise to operate and maintain network 24/7/365</a:t>
            </a:r>
          </a:p>
          <a:p>
            <a:pPr>
              <a:lnSpc>
                <a:spcPct val="100000"/>
              </a:lnSpc>
              <a:spcBef>
                <a:spcPts val="0"/>
              </a:spcBef>
              <a:spcAft>
                <a:spcPts val="400"/>
              </a:spcAft>
            </a:pPr>
            <a:r>
              <a:rPr lang="en-US" sz="1800" dirty="0"/>
              <a:t>Multiple service providers use the digital infrastructure to provide choice of diverse services at competitive rates delivered to every premise </a:t>
            </a:r>
          </a:p>
        </p:txBody>
      </p:sp>
      <p:pic>
        <p:nvPicPr>
          <p:cNvPr id="15" name="Picture 14">
            <a:extLst>
              <a:ext uri="{FF2B5EF4-FFF2-40B4-BE49-F238E27FC236}">
                <a16:creationId xmlns:a16="http://schemas.microsoft.com/office/drawing/2014/main" id="{C3EEACFA-0D92-84E2-19E8-D7B8E78C05A1}"/>
              </a:ext>
            </a:extLst>
          </p:cNvPr>
          <p:cNvPicPr>
            <a:picLocks noChangeAspect="1"/>
          </p:cNvPicPr>
          <p:nvPr/>
        </p:nvPicPr>
        <p:blipFill>
          <a:blip r:embed="rId3"/>
          <a:stretch>
            <a:fillRect/>
          </a:stretch>
        </p:blipFill>
        <p:spPr>
          <a:xfrm>
            <a:off x="7819352" y="2646977"/>
            <a:ext cx="4126498" cy="2821570"/>
          </a:xfrm>
          <a:prstGeom prst="rect">
            <a:avLst/>
          </a:prstGeom>
        </p:spPr>
      </p:pic>
    </p:spTree>
    <p:extLst>
      <p:ext uri="{BB962C8B-B14F-4D97-AF65-F5344CB8AC3E}">
        <p14:creationId xmlns:p14="http://schemas.microsoft.com/office/powerpoint/2010/main" val="122030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343D34-4F53-7B58-CCC7-2F7B28D62C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54DCD3-EF40-780E-0B19-A31F6FEB5936}"/>
              </a:ext>
            </a:extLst>
          </p:cNvPr>
          <p:cNvSpPr>
            <a:spLocks noGrp="1"/>
          </p:cNvSpPr>
          <p:nvPr>
            <p:ph type="title"/>
          </p:nvPr>
        </p:nvSpPr>
        <p:spPr>
          <a:xfrm>
            <a:off x="3503776" y="365126"/>
            <a:ext cx="8092110" cy="668916"/>
          </a:xfrm>
        </p:spPr>
        <p:txBody>
          <a:bodyPr/>
          <a:lstStyle/>
          <a:p>
            <a:r>
              <a:rPr lang="en-US" dirty="0"/>
              <a:t>Pros and Cons of County Financing Options</a:t>
            </a:r>
            <a:endParaRPr lang="en-CA" dirty="0"/>
          </a:p>
        </p:txBody>
      </p:sp>
      <p:sp>
        <p:nvSpPr>
          <p:cNvPr id="4" name="Slide Number Placeholder 3">
            <a:extLst>
              <a:ext uri="{FF2B5EF4-FFF2-40B4-BE49-F238E27FC236}">
                <a16:creationId xmlns:a16="http://schemas.microsoft.com/office/drawing/2014/main" id="{248924EA-2649-08D5-2FFB-04A5ECC8C627}"/>
              </a:ext>
            </a:extLst>
          </p:cNvPr>
          <p:cNvSpPr>
            <a:spLocks noGrp="1"/>
          </p:cNvSpPr>
          <p:nvPr>
            <p:ph type="sldNum" sz="quarter" idx="12"/>
          </p:nvPr>
        </p:nvSpPr>
        <p:spPr/>
        <p:txBody>
          <a:bodyPr/>
          <a:lstStyle/>
          <a:p>
            <a:fld id="{BA2C49B0-D810-45CC-B787-0B3D58EA171D}" type="slidenum">
              <a:rPr lang="en-CA" smtClean="0"/>
              <a:t>17</a:t>
            </a:fld>
            <a:endParaRPr lang="en-CA" dirty="0"/>
          </a:p>
        </p:txBody>
      </p:sp>
      <p:graphicFrame>
        <p:nvGraphicFramePr>
          <p:cNvPr id="7" name="Table 6">
            <a:extLst>
              <a:ext uri="{FF2B5EF4-FFF2-40B4-BE49-F238E27FC236}">
                <a16:creationId xmlns:a16="http://schemas.microsoft.com/office/drawing/2014/main" id="{A89D9DA8-A387-77F1-74E8-C57D169B5F62}"/>
              </a:ext>
            </a:extLst>
          </p:cNvPr>
          <p:cNvGraphicFramePr>
            <a:graphicFrameLocks noGrp="1"/>
          </p:cNvGraphicFramePr>
          <p:nvPr/>
        </p:nvGraphicFramePr>
        <p:xfrm>
          <a:off x="631176" y="1152720"/>
          <a:ext cx="10964710" cy="5229228"/>
        </p:xfrm>
        <a:graphic>
          <a:graphicData uri="http://schemas.openxmlformats.org/drawingml/2006/table">
            <a:tbl>
              <a:tblPr firstRow="1" bandRow="1">
                <a:tableStyleId>{5C22544A-7EE6-4342-B048-85BDC9FD1C3A}</a:tableStyleId>
              </a:tblPr>
              <a:tblGrid>
                <a:gridCol w="708796">
                  <a:extLst>
                    <a:ext uri="{9D8B030D-6E8A-4147-A177-3AD203B41FA5}">
                      <a16:colId xmlns:a16="http://schemas.microsoft.com/office/drawing/2014/main" val="3376899698"/>
                    </a:ext>
                  </a:extLst>
                </a:gridCol>
                <a:gridCol w="2818560">
                  <a:extLst>
                    <a:ext uri="{9D8B030D-6E8A-4147-A177-3AD203B41FA5}">
                      <a16:colId xmlns:a16="http://schemas.microsoft.com/office/drawing/2014/main" val="4136596898"/>
                    </a:ext>
                  </a:extLst>
                </a:gridCol>
                <a:gridCol w="3721211">
                  <a:extLst>
                    <a:ext uri="{9D8B030D-6E8A-4147-A177-3AD203B41FA5}">
                      <a16:colId xmlns:a16="http://schemas.microsoft.com/office/drawing/2014/main" val="2608623144"/>
                    </a:ext>
                  </a:extLst>
                </a:gridCol>
                <a:gridCol w="3716143">
                  <a:extLst>
                    <a:ext uri="{9D8B030D-6E8A-4147-A177-3AD203B41FA5}">
                      <a16:colId xmlns:a16="http://schemas.microsoft.com/office/drawing/2014/main" val="3508503084"/>
                    </a:ext>
                  </a:extLst>
                </a:gridCol>
              </a:tblGrid>
              <a:tr h="373510">
                <a:tc>
                  <a:txBody>
                    <a:bodyPr/>
                    <a:lstStyle/>
                    <a:p>
                      <a:endParaRPr lang="en-CA"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dirty="0"/>
                        <a:t>County Financing</a:t>
                      </a:r>
                      <a:endParaRPr lang="en-CA" sz="17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dirty="0"/>
                        <a:t>Private Operator Financing</a:t>
                      </a:r>
                      <a:endParaRPr lang="en-CA" sz="17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dirty="0"/>
                        <a:t>Non-Profit (non-government)</a:t>
                      </a:r>
                      <a:endParaRPr lang="en-CA" sz="1700" dirty="0"/>
                    </a:p>
                  </a:txBody>
                  <a:tcPr anchor="ctr"/>
                </a:tc>
                <a:extLst>
                  <a:ext uri="{0D108BD9-81ED-4DB2-BD59-A6C34878D82A}">
                    <a16:rowId xmlns:a16="http://schemas.microsoft.com/office/drawing/2014/main" val="580317476"/>
                  </a:ext>
                </a:extLst>
              </a:tr>
              <a:tr h="437497">
                <a:tc>
                  <a:txBody>
                    <a:bodyPr/>
                    <a:lstStyle/>
                    <a:p>
                      <a:endParaRPr lang="en-CA" dirty="0"/>
                    </a:p>
                  </a:txBody>
                  <a:tcPr/>
                </a:tc>
                <a:tc>
                  <a:txBody>
                    <a:bodyPr/>
                    <a:lstStyle/>
                    <a:p>
                      <a:pPr marL="0" marR="0" lvl="0" indent="0" algn="l" defTabSz="914400" rtl="0" eaLnBrk="1" fontAlgn="auto" latinLnBrk="0" hangingPunct="1">
                        <a:lnSpc>
                          <a:spcPct val="90000"/>
                        </a:lnSpc>
                        <a:spcBef>
                          <a:spcPts val="0"/>
                        </a:spcBef>
                        <a:spcAft>
                          <a:spcPts val="200"/>
                        </a:spcAft>
                        <a:buClrTx/>
                        <a:buSzTx/>
                        <a:buFontTx/>
                        <a:buNone/>
                        <a:tabLst/>
                        <a:defRPr/>
                      </a:pPr>
                      <a:r>
                        <a:rPr lang="en-US" sz="1400" b="1" dirty="0">
                          <a:latin typeface="+mn-lt"/>
                          <a:cs typeface="Arial" panose="020B0604020202020204" pitchFamily="34" charset="0"/>
                        </a:rPr>
                        <a:t>County finances network, with lien on network revenues</a:t>
                      </a:r>
                    </a:p>
                  </a:txBody>
                  <a:tcPr/>
                </a:tc>
                <a:tc>
                  <a:txBody>
                    <a:bodyPr/>
                    <a:lstStyle/>
                    <a:p>
                      <a:pPr>
                        <a:lnSpc>
                          <a:spcPct val="90000"/>
                        </a:lnSpc>
                        <a:spcBef>
                          <a:spcPts val="0"/>
                        </a:spcBef>
                        <a:spcAft>
                          <a:spcPts val="200"/>
                        </a:spcAft>
                      </a:pPr>
                      <a:r>
                        <a:rPr lang="en-US" sz="1400" b="1" dirty="0">
                          <a:latin typeface="+mn-lt"/>
                          <a:cs typeface="Arial" panose="020B0604020202020204" pitchFamily="34" charset="0"/>
                        </a:rPr>
                        <a:t>Private operator secures financing and becomes owner</a:t>
                      </a:r>
                      <a:endParaRPr lang="en-CA" sz="1400" b="1" dirty="0">
                        <a:latin typeface="+mn-lt"/>
                        <a:cs typeface="Arial" panose="020B0604020202020204" pitchFamily="34" charset="0"/>
                      </a:endParaRPr>
                    </a:p>
                  </a:txBody>
                  <a:tcPr/>
                </a:tc>
                <a:tc>
                  <a:txBody>
                    <a:bodyPr/>
                    <a:lstStyle/>
                    <a:p>
                      <a:pPr marL="0" marR="0" lvl="0" indent="0" algn="l" defTabSz="914400" rtl="0" eaLnBrk="1" fontAlgn="auto" latinLnBrk="0" hangingPunct="1">
                        <a:lnSpc>
                          <a:spcPct val="90000"/>
                        </a:lnSpc>
                        <a:spcBef>
                          <a:spcPts val="0"/>
                        </a:spcBef>
                        <a:spcAft>
                          <a:spcPts val="200"/>
                        </a:spcAft>
                        <a:buClrTx/>
                        <a:buSzTx/>
                        <a:buFontTx/>
                        <a:buNone/>
                        <a:tabLst/>
                        <a:defRPr/>
                      </a:pPr>
                      <a:r>
                        <a:rPr lang="en-US" sz="1400" b="1" dirty="0">
                          <a:latin typeface="+mn-lt"/>
                          <a:cs typeface="Arial" panose="020B0604020202020204" pitchFamily="34" charset="0"/>
                        </a:rPr>
                        <a:t>Non-Profit finances network with ownership to County, lien on network revenues</a:t>
                      </a:r>
                    </a:p>
                  </a:txBody>
                  <a:tcPr/>
                </a:tc>
                <a:extLst>
                  <a:ext uri="{0D108BD9-81ED-4DB2-BD59-A6C34878D82A}">
                    <a16:rowId xmlns:a16="http://schemas.microsoft.com/office/drawing/2014/main" val="4042649961"/>
                  </a:ext>
                </a:extLst>
              </a:tr>
              <a:tr h="1838763">
                <a:tc>
                  <a:txBody>
                    <a:bodyPr/>
                    <a:lstStyle/>
                    <a:p>
                      <a:r>
                        <a:rPr lang="en-US" b="1" dirty="0"/>
                        <a:t>Pros</a:t>
                      </a:r>
                      <a:endParaRPr lang="en-CA" b="1" dirty="0"/>
                    </a:p>
                  </a:txBody>
                  <a:tcPr/>
                </a:tc>
                <a:tc>
                  <a:txBody>
                    <a:bodyPr/>
                    <a:lstStyle/>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dirty="0">
                          <a:latin typeface="+mn-lt"/>
                          <a:cs typeface="Arial" panose="020B0604020202020204" pitchFamily="34" charset="0"/>
                        </a:rPr>
                        <a:t>County in control of network</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dirty="0">
                          <a:latin typeface="+mn-lt"/>
                          <a:cs typeface="Arial" panose="020B0604020202020204" pitchFamily="34" charset="0"/>
                        </a:rPr>
                        <a:t>Community-owned network with focus on local economic development</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dirty="0">
                          <a:latin typeface="+mn-lt"/>
                          <a:cs typeface="Arial" panose="020B0604020202020204" pitchFamily="34" charset="0"/>
                        </a:rPr>
                        <a:t>“Commercially Viable” portion of County network can enhance sustainability of “BEAD” portion</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dirty="0">
                          <a:latin typeface="+mn-lt"/>
                          <a:cs typeface="Arial" panose="020B0604020202020204" pitchFamily="34" charset="0"/>
                        </a:rPr>
                        <a:t>Network net earnings = new revenue source for County</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CA" sz="1250" dirty="0">
                          <a:latin typeface="+mn-lt"/>
                          <a:cs typeface="Arial" panose="020B0604020202020204" pitchFamily="34" charset="0"/>
                        </a:rPr>
                        <a:t>Direct County ownership could result in lower interest rate on debt to finance network</a:t>
                      </a:r>
                      <a:endParaRPr lang="en-US" sz="1250" dirty="0">
                        <a:latin typeface="+mn-lt"/>
                        <a:cs typeface="Arial" panose="020B0604020202020204" pitchFamily="34" charset="0"/>
                      </a:endParaRPr>
                    </a:p>
                  </a:txBody>
                  <a:tcPr/>
                </a:tc>
                <a:tc>
                  <a:txBody>
                    <a:bodyPr/>
                    <a:lstStyle/>
                    <a:p>
                      <a:pPr marL="177800" indent="-177800">
                        <a:lnSpc>
                          <a:spcPct val="90000"/>
                        </a:lnSpc>
                        <a:spcBef>
                          <a:spcPts val="0"/>
                        </a:spcBef>
                        <a:spcAft>
                          <a:spcPts val="200"/>
                        </a:spcAft>
                        <a:buFont typeface="Arial" panose="020B0604020202020204" pitchFamily="34" charset="0"/>
                        <a:buChar char="•"/>
                      </a:pPr>
                      <a:r>
                        <a:rPr lang="en-US" sz="1250" dirty="0">
                          <a:latin typeface="+mn-lt"/>
                          <a:cs typeface="Arial" panose="020B0604020202020204" pitchFamily="34" charset="0"/>
                        </a:rPr>
                        <a:t>Minimal work for Columbia County; private operator establishes according to its model</a:t>
                      </a:r>
                      <a:endParaRPr lang="en-CA" sz="1250" dirty="0">
                        <a:latin typeface="+mn-lt"/>
                        <a:cs typeface="Arial" panose="020B0604020202020204" pitchFamily="34" charset="0"/>
                      </a:endParaRPr>
                    </a:p>
                  </a:txBody>
                  <a:tcPr/>
                </a:tc>
                <a:tc>
                  <a:txBody>
                    <a:bodyPr/>
                    <a:lstStyle/>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kern="1200" dirty="0">
                          <a:solidFill>
                            <a:schemeClr val="dk1"/>
                          </a:solidFill>
                          <a:latin typeface="+mn-lt"/>
                          <a:ea typeface="+mn-ea"/>
                          <a:cs typeface="Arial" panose="020B0604020202020204" pitchFamily="34" charset="0"/>
                        </a:rPr>
                        <a:t>Community-owned network, but no operational nor financial responsibility of County</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kern="1200" dirty="0">
                          <a:solidFill>
                            <a:schemeClr val="dk1"/>
                          </a:solidFill>
                          <a:latin typeface="+mn-lt"/>
                          <a:ea typeface="+mn-ea"/>
                          <a:cs typeface="Arial" panose="020B0604020202020204" pitchFamily="34" charset="0"/>
                        </a:rPr>
                        <a:t>Tax exempt financing; no public vote required because taxpayers “not on the hook”</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kern="1200" dirty="0">
                          <a:solidFill>
                            <a:schemeClr val="dk1"/>
                          </a:solidFill>
                          <a:latin typeface="+mn-lt"/>
                          <a:ea typeface="+mn-ea"/>
                          <a:cs typeface="Arial" panose="020B0604020202020204" pitchFamily="34" charset="0"/>
                        </a:rPr>
                        <a:t>“Commercially Viable” portion of County network can enhance sustainability of “BEAD” portion</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kern="1200" dirty="0">
                          <a:solidFill>
                            <a:schemeClr val="dk1"/>
                          </a:solidFill>
                          <a:latin typeface="+mn-lt"/>
                          <a:ea typeface="+mn-ea"/>
                          <a:cs typeface="Arial" panose="020B0604020202020204" pitchFamily="34" charset="0"/>
                        </a:rPr>
                        <a:t>Network net earnings new County revenue source</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kern="1200" dirty="0">
                          <a:solidFill>
                            <a:schemeClr val="dk1"/>
                          </a:solidFill>
                          <a:latin typeface="+mn-lt"/>
                          <a:ea typeface="+mn-ea"/>
                          <a:cs typeface="Arial" panose="020B0604020202020204" pitchFamily="34" charset="0"/>
                        </a:rPr>
                        <a:t>Separate Governing Board administering Non-Profit includes County and key stakeholder leadership</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CA" sz="1250" kern="1200" dirty="0">
                          <a:solidFill>
                            <a:schemeClr val="dk1"/>
                          </a:solidFill>
                          <a:latin typeface="+mn-lt"/>
                          <a:ea typeface="+mn-ea"/>
                          <a:cs typeface="Arial" panose="020B0604020202020204" pitchFamily="34" charset="0"/>
                        </a:rPr>
                        <a:t>Individuals with business and telecommunication experience manage the Non-Profit</a:t>
                      </a:r>
                    </a:p>
                  </a:txBody>
                  <a:tcPr/>
                </a:tc>
                <a:extLst>
                  <a:ext uri="{0D108BD9-81ED-4DB2-BD59-A6C34878D82A}">
                    <a16:rowId xmlns:a16="http://schemas.microsoft.com/office/drawing/2014/main" val="1835210418"/>
                  </a:ext>
                </a:extLst>
              </a:tr>
              <a:tr h="1960924">
                <a:tc>
                  <a:txBody>
                    <a:bodyPr/>
                    <a:lstStyle/>
                    <a:p>
                      <a:r>
                        <a:rPr lang="en-US" b="1" dirty="0"/>
                        <a:t>Cons</a:t>
                      </a:r>
                      <a:endParaRPr lang="en-CA" b="1" dirty="0"/>
                    </a:p>
                  </a:txBody>
                  <a:tcPr/>
                </a:tc>
                <a:tc>
                  <a:txBody>
                    <a:bodyPr/>
                    <a:lstStyle/>
                    <a:p>
                      <a:pPr marL="177800" indent="-177800">
                        <a:lnSpc>
                          <a:spcPct val="90000"/>
                        </a:lnSpc>
                        <a:spcBef>
                          <a:spcPts val="0"/>
                        </a:spcBef>
                        <a:spcAft>
                          <a:spcPts val="200"/>
                        </a:spcAft>
                        <a:buFont typeface="Arial" panose="020B0604020202020204" pitchFamily="34" charset="0"/>
                        <a:buChar char="•"/>
                      </a:pPr>
                      <a:r>
                        <a:rPr lang="en-CA" sz="1250" dirty="0">
                          <a:latin typeface="+mn-lt"/>
                          <a:cs typeface="Arial" panose="020B0604020202020204" pitchFamily="34" charset="0"/>
                        </a:rPr>
                        <a:t>County is completely responsible for network</a:t>
                      </a:r>
                    </a:p>
                    <a:p>
                      <a:pPr marL="177800" indent="-177800">
                        <a:lnSpc>
                          <a:spcPct val="90000"/>
                        </a:lnSpc>
                        <a:spcBef>
                          <a:spcPts val="0"/>
                        </a:spcBef>
                        <a:spcAft>
                          <a:spcPts val="200"/>
                        </a:spcAft>
                        <a:buFont typeface="Arial" panose="020B0604020202020204" pitchFamily="34" charset="0"/>
                        <a:buChar char="•"/>
                      </a:pPr>
                      <a:r>
                        <a:rPr lang="en-CA" sz="1250" dirty="0">
                          <a:latin typeface="+mn-lt"/>
                          <a:cs typeface="Arial" panose="020B0604020202020204" pitchFamily="34" charset="0"/>
                        </a:rPr>
                        <a:t>Broadband network service or financial issues are County responsibility to resolve for network customers and debt holders </a:t>
                      </a:r>
                    </a:p>
                    <a:p>
                      <a:pPr marL="177800" indent="-177800">
                        <a:lnSpc>
                          <a:spcPct val="90000"/>
                        </a:lnSpc>
                        <a:spcBef>
                          <a:spcPts val="0"/>
                        </a:spcBef>
                        <a:spcAft>
                          <a:spcPts val="200"/>
                        </a:spcAft>
                        <a:buFont typeface="Arial" panose="020B0604020202020204" pitchFamily="34" charset="0"/>
                        <a:buChar char="•"/>
                      </a:pPr>
                      <a:r>
                        <a:rPr lang="en-US" sz="1250" dirty="0">
                          <a:latin typeface="+mn-lt"/>
                          <a:cs typeface="Arial" panose="020B0604020202020204" pitchFamily="34" charset="0"/>
                        </a:rPr>
                        <a:t>As a County responsibility, future Commissioners could make decisions on network operations</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dirty="0">
                          <a:latin typeface="+mn-lt"/>
                          <a:cs typeface="Arial" panose="020B0604020202020204" pitchFamily="34" charset="0"/>
                        </a:rPr>
                        <a:t>Setup and administration of County financing; financials roll into County’s budget and audit</a:t>
                      </a:r>
                    </a:p>
                  </a:txBody>
                  <a:tcPr/>
                </a:tc>
                <a:tc>
                  <a:txBody>
                    <a:bodyPr/>
                    <a:lstStyle/>
                    <a:p>
                      <a:pPr marL="177800" indent="-177800">
                        <a:lnSpc>
                          <a:spcPct val="90000"/>
                        </a:lnSpc>
                        <a:spcBef>
                          <a:spcPts val="0"/>
                        </a:spcBef>
                        <a:spcAft>
                          <a:spcPts val="200"/>
                        </a:spcAft>
                        <a:buFont typeface="Arial" panose="020B0604020202020204" pitchFamily="34" charset="0"/>
                        <a:buChar char="•"/>
                      </a:pPr>
                      <a:r>
                        <a:rPr lang="en-US" sz="1250" dirty="0">
                          <a:latin typeface="+mn-lt"/>
                          <a:cs typeface="Arial" panose="020B0604020202020204" pitchFamily="34" charset="0"/>
                        </a:rPr>
                        <a:t>Public funds pay for network, but ownership becomes private; if network is sold no County control over network, nor network expansion plans</a:t>
                      </a:r>
                    </a:p>
                    <a:p>
                      <a:pPr marL="177800" indent="-177800">
                        <a:lnSpc>
                          <a:spcPct val="90000"/>
                        </a:lnSpc>
                        <a:spcBef>
                          <a:spcPts val="0"/>
                        </a:spcBef>
                        <a:spcAft>
                          <a:spcPts val="200"/>
                        </a:spcAft>
                        <a:buFont typeface="Arial" panose="020B0604020202020204" pitchFamily="34" charset="0"/>
                        <a:buChar char="•"/>
                      </a:pPr>
                      <a:r>
                        <a:rPr lang="en-US" sz="1250" dirty="0">
                          <a:latin typeface="+mn-lt"/>
                          <a:cs typeface="Arial" panose="020B0604020202020204" pitchFamily="34" charset="0"/>
                        </a:rPr>
                        <a:t>Private sector focuses on ROI rather than driving utilization and community benefits</a:t>
                      </a:r>
                    </a:p>
                    <a:p>
                      <a:pPr marL="177800" indent="-177800">
                        <a:lnSpc>
                          <a:spcPct val="90000"/>
                        </a:lnSpc>
                        <a:spcBef>
                          <a:spcPts val="0"/>
                        </a:spcBef>
                        <a:spcAft>
                          <a:spcPts val="200"/>
                        </a:spcAft>
                        <a:buFont typeface="Arial" panose="020B0604020202020204" pitchFamily="34" charset="0"/>
                        <a:buChar char="•"/>
                      </a:pPr>
                      <a:r>
                        <a:rPr lang="en-US" sz="1250" dirty="0">
                          <a:latin typeface="+mn-lt"/>
                          <a:cs typeface="Arial" panose="020B0604020202020204" pitchFamily="34" charset="0"/>
                        </a:rPr>
                        <a:t>No ability to enhance sustainability of BEAD funded portion of network</a:t>
                      </a:r>
                    </a:p>
                    <a:p>
                      <a:pPr marL="0" indent="0">
                        <a:lnSpc>
                          <a:spcPct val="90000"/>
                        </a:lnSpc>
                        <a:spcBef>
                          <a:spcPts val="0"/>
                        </a:spcBef>
                        <a:spcAft>
                          <a:spcPts val="200"/>
                        </a:spcAft>
                        <a:buFont typeface="Arial" panose="020B0604020202020204" pitchFamily="34" charset="0"/>
                        <a:buNone/>
                      </a:pPr>
                      <a:r>
                        <a:rPr lang="en-CA" sz="1250" b="1" dirty="0">
                          <a:latin typeface="+mn-lt"/>
                          <a:cs typeface="Arial" panose="020B0604020202020204" pitchFamily="34" charset="0"/>
                        </a:rPr>
                        <a:t>Higher fees to the network customers from:</a:t>
                      </a:r>
                      <a:endParaRPr lang="en-US" sz="1250" b="1" dirty="0">
                        <a:latin typeface="+mn-lt"/>
                        <a:cs typeface="Arial" panose="020B0604020202020204" pitchFamily="34" charset="0"/>
                      </a:endParaRPr>
                    </a:p>
                    <a:p>
                      <a:pPr marL="177800" indent="-177800">
                        <a:lnSpc>
                          <a:spcPct val="90000"/>
                        </a:lnSpc>
                        <a:spcBef>
                          <a:spcPts val="0"/>
                        </a:spcBef>
                        <a:spcAft>
                          <a:spcPts val="200"/>
                        </a:spcAft>
                        <a:buFont typeface="Arial" panose="020B0604020202020204" pitchFamily="34" charset="0"/>
                        <a:buChar char="•"/>
                      </a:pPr>
                      <a:r>
                        <a:rPr lang="en-CA" sz="1250" dirty="0">
                          <a:latin typeface="+mn-lt"/>
                          <a:cs typeface="Arial" panose="020B0604020202020204" pitchFamily="34" charset="0"/>
                        </a:rPr>
                        <a:t>Higher interest rate paid on any debt financing because private operators cannot use tax-exempt financing</a:t>
                      </a:r>
                    </a:p>
                    <a:p>
                      <a:pPr marL="177800" indent="-177800">
                        <a:lnSpc>
                          <a:spcPct val="90000"/>
                        </a:lnSpc>
                        <a:spcBef>
                          <a:spcPts val="0"/>
                        </a:spcBef>
                        <a:spcAft>
                          <a:spcPts val="200"/>
                        </a:spcAft>
                        <a:buFont typeface="Arial" panose="020B0604020202020204" pitchFamily="34" charset="0"/>
                        <a:buChar char="•"/>
                      </a:pPr>
                      <a:r>
                        <a:rPr lang="en-CA" sz="1250" dirty="0">
                          <a:latin typeface="+mn-lt"/>
                          <a:cs typeface="Arial" panose="020B0604020202020204" pitchFamily="34" charset="0"/>
                        </a:rPr>
                        <a:t>Private owners expect an equity-type ROI</a:t>
                      </a:r>
                    </a:p>
                  </a:txBody>
                  <a:tcPr/>
                </a:tc>
                <a:tc>
                  <a:txBody>
                    <a:bodyPr/>
                    <a:lstStyle/>
                    <a:p>
                      <a:pPr marL="177800" indent="-177800">
                        <a:lnSpc>
                          <a:spcPct val="90000"/>
                        </a:lnSpc>
                        <a:spcBef>
                          <a:spcPts val="0"/>
                        </a:spcBef>
                        <a:spcAft>
                          <a:spcPts val="200"/>
                        </a:spcAft>
                        <a:buFont typeface="Arial" panose="020B0604020202020204" pitchFamily="34" charset="0"/>
                        <a:buChar char="•"/>
                      </a:pPr>
                      <a:r>
                        <a:rPr lang="en-US" sz="1250" dirty="0">
                          <a:latin typeface="+mn-lt"/>
                        </a:rPr>
                        <a:t>County influences, but does not control network</a:t>
                      </a:r>
                      <a:endParaRPr lang="en-CA" sz="1250" dirty="0">
                        <a:latin typeface="+mn-lt"/>
                      </a:endParaRPr>
                    </a:p>
                  </a:txBody>
                  <a:tcPr/>
                </a:tc>
                <a:extLst>
                  <a:ext uri="{0D108BD9-81ED-4DB2-BD59-A6C34878D82A}">
                    <a16:rowId xmlns:a16="http://schemas.microsoft.com/office/drawing/2014/main" val="3762750118"/>
                  </a:ext>
                </a:extLst>
              </a:tr>
            </a:tbl>
          </a:graphicData>
        </a:graphic>
      </p:graphicFrame>
      <p:sp>
        <p:nvSpPr>
          <p:cNvPr id="3" name="Rectangle 2">
            <a:extLst>
              <a:ext uri="{FF2B5EF4-FFF2-40B4-BE49-F238E27FC236}">
                <a16:creationId xmlns:a16="http://schemas.microsoft.com/office/drawing/2014/main" id="{BC01AAE4-617D-5AAB-5BC8-EEA329176D08}"/>
              </a:ext>
            </a:extLst>
          </p:cNvPr>
          <p:cNvSpPr/>
          <p:nvPr/>
        </p:nvSpPr>
        <p:spPr>
          <a:xfrm>
            <a:off x="1359672" y="2019631"/>
            <a:ext cx="2798859" cy="2059388"/>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Rectangle 4">
            <a:extLst>
              <a:ext uri="{FF2B5EF4-FFF2-40B4-BE49-F238E27FC236}">
                <a16:creationId xmlns:a16="http://schemas.microsoft.com/office/drawing/2014/main" id="{AF98E85E-D29C-A661-67E7-0F8F6D5E9817}"/>
              </a:ext>
            </a:extLst>
          </p:cNvPr>
          <p:cNvSpPr/>
          <p:nvPr/>
        </p:nvSpPr>
        <p:spPr>
          <a:xfrm>
            <a:off x="1359672" y="4128714"/>
            <a:ext cx="2798859" cy="2184621"/>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Rectangle 5">
            <a:extLst>
              <a:ext uri="{FF2B5EF4-FFF2-40B4-BE49-F238E27FC236}">
                <a16:creationId xmlns:a16="http://schemas.microsoft.com/office/drawing/2014/main" id="{610105EC-ABDE-1DE4-AF32-3C5457C2A25D}"/>
              </a:ext>
            </a:extLst>
          </p:cNvPr>
          <p:cNvSpPr/>
          <p:nvPr/>
        </p:nvSpPr>
        <p:spPr>
          <a:xfrm>
            <a:off x="4190335" y="2019631"/>
            <a:ext cx="3681455" cy="2059388"/>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a:extLst>
              <a:ext uri="{FF2B5EF4-FFF2-40B4-BE49-F238E27FC236}">
                <a16:creationId xmlns:a16="http://schemas.microsoft.com/office/drawing/2014/main" id="{765C32A0-93E1-848E-B6F2-2243F5373F01}"/>
              </a:ext>
            </a:extLst>
          </p:cNvPr>
          <p:cNvSpPr/>
          <p:nvPr/>
        </p:nvSpPr>
        <p:spPr>
          <a:xfrm>
            <a:off x="7938051" y="2019631"/>
            <a:ext cx="3622773" cy="2059388"/>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a:extLst>
              <a:ext uri="{FF2B5EF4-FFF2-40B4-BE49-F238E27FC236}">
                <a16:creationId xmlns:a16="http://schemas.microsoft.com/office/drawing/2014/main" id="{71C6C1A4-399A-9011-3A70-6C863D58B3A5}"/>
              </a:ext>
            </a:extLst>
          </p:cNvPr>
          <p:cNvSpPr/>
          <p:nvPr/>
        </p:nvSpPr>
        <p:spPr>
          <a:xfrm>
            <a:off x="4190335" y="4138173"/>
            <a:ext cx="3712654" cy="2175161"/>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a:extLst>
              <a:ext uri="{FF2B5EF4-FFF2-40B4-BE49-F238E27FC236}">
                <a16:creationId xmlns:a16="http://schemas.microsoft.com/office/drawing/2014/main" id="{BDBDB699-D6FA-696F-59B6-23F359215F96}"/>
              </a:ext>
            </a:extLst>
          </p:cNvPr>
          <p:cNvSpPr/>
          <p:nvPr/>
        </p:nvSpPr>
        <p:spPr>
          <a:xfrm>
            <a:off x="7938051" y="4128713"/>
            <a:ext cx="3622773" cy="2184621"/>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45927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10"/>
                                        </p:tgtEl>
                                      </p:cBhvr>
                                    </p:animEffect>
                                    <p:set>
                                      <p:cBhvr>
                                        <p:cTn id="32"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8" grpId="0" animBg="1"/>
      <p:bldP spid="9"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0B858-15DE-5C75-99F1-0899498642A9}"/>
              </a:ext>
            </a:extLst>
          </p:cNvPr>
          <p:cNvSpPr>
            <a:spLocks noGrp="1"/>
          </p:cNvSpPr>
          <p:nvPr>
            <p:ph type="title"/>
          </p:nvPr>
        </p:nvSpPr>
        <p:spPr>
          <a:xfrm>
            <a:off x="3503776" y="365126"/>
            <a:ext cx="8092110" cy="668916"/>
          </a:xfrm>
        </p:spPr>
        <p:txBody>
          <a:bodyPr/>
          <a:lstStyle/>
          <a:p>
            <a:r>
              <a:rPr lang="en-US" dirty="0"/>
              <a:t>Pros and Cons of County Financing Options</a:t>
            </a:r>
            <a:endParaRPr lang="en-CA" dirty="0"/>
          </a:p>
        </p:txBody>
      </p:sp>
      <p:sp>
        <p:nvSpPr>
          <p:cNvPr id="4" name="Slide Number Placeholder 3">
            <a:extLst>
              <a:ext uri="{FF2B5EF4-FFF2-40B4-BE49-F238E27FC236}">
                <a16:creationId xmlns:a16="http://schemas.microsoft.com/office/drawing/2014/main" id="{98CD8D75-D663-A1FB-A597-A491A07DFBEE}"/>
              </a:ext>
            </a:extLst>
          </p:cNvPr>
          <p:cNvSpPr>
            <a:spLocks noGrp="1"/>
          </p:cNvSpPr>
          <p:nvPr>
            <p:ph type="sldNum" sz="quarter" idx="12"/>
          </p:nvPr>
        </p:nvSpPr>
        <p:spPr/>
        <p:txBody>
          <a:bodyPr/>
          <a:lstStyle/>
          <a:p>
            <a:fld id="{BA2C49B0-D810-45CC-B787-0B3D58EA171D}" type="slidenum">
              <a:rPr lang="en-CA" smtClean="0"/>
              <a:t>18</a:t>
            </a:fld>
            <a:endParaRPr lang="en-CA" dirty="0"/>
          </a:p>
        </p:txBody>
      </p:sp>
      <p:graphicFrame>
        <p:nvGraphicFramePr>
          <p:cNvPr id="7" name="Table 6">
            <a:extLst>
              <a:ext uri="{FF2B5EF4-FFF2-40B4-BE49-F238E27FC236}">
                <a16:creationId xmlns:a16="http://schemas.microsoft.com/office/drawing/2014/main" id="{8D4A3D86-C2EF-48A2-76BE-E19A2E0FB011}"/>
              </a:ext>
            </a:extLst>
          </p:cNvPr>
          <p:cNvGraphicFramePr>
            <a:graphicFrameLocks noGrp="1"/>
          </p:cNvGraphicFramePr>
          <p:nvPr>
            <p:extLst>
              <p:ext uri="{D42A27DB-BD31-4B8C-83A1-F6EECF244321}">
                <p14:modId xmlns:p14="http://schemas.microsoft.com/office/powerpoint/2010/main" val="662791348"/>
              </p:ext>
            </p:extLst>
          </p:nvPr>
        </p:nvGraphicFramePr>
        <p:xfrm>
          <a:off x="631176" y="1152720"/>
          <a:ext cx="10964710" cy="5229228"/>
        </p:xfrm>
        <a:graphic>
          <a:graphicData uri="http://schemas.openxmlformats.org/drawingml/2006/table">
            <a:tbl>
              <a:tblPr firstRow="1" bandRow="1">
                <a:tableStyleId>{5C22544A-7EE6-4342-B048-85BDC9FD1C3A}</a:tableStyleId>
              </a:tblPr>
              <a:tblGrid>
                <a:gridCol w="708796">
                  <a:extLst>
                    <a:ext uri="{9D8B030D-6E8A-4147-A177-3AD203B41FA5}">
                      <a16:colId xmlns:a16="http://schemas.microsoft.com/office/drawing/2014/main" val="3376899698"/>
                    </a:ext>
                  </a:extLst>
                </a:gridCol>
                <a:gridCol w="2818560">
                  <a:extLst>
                    <a:ext uri="{9D8B030D-6E8A-4147-A177-3AD203B41FA5}">
                      <a16:colId xmlns:a16="http://schemas.microsoft.com/office/drawing/2014/main" val="4136596898"/>
                    </a:ext>
                  </a:extLst>
                </a:gridCol>
                <a:gridCol w="3721211">
                  <a:extLst>
                    <a:ext uri="{9D8B030D-6E8A-4147-A177-3AD203B41FA5}">
                      <a16:colId xmlns:a16="http://schemas.microsoft.com/office/drawing/2014/main" val="2608623144"/>
                    </a:ext>
                  </a:extLst>
                </a:gridCol>
                <a:gridCol w="3716143">
                  <a:extLst>
                    <a:ext uri="{9D8B030D-6E8A-4147-A177-3AD203B41FA5}">
                      <a16:colId xmlns:a16="http://schemas.microsoft.com/office/drawing/2014/main" val="3508503084"/>
                    </a:ext>
                  </a:extLst>
                </a:gridCol>
              </a:tblGrid>
              <a:tr h="373510">
                <a:tc>
                  <a:txBody>
                    <a:bodyPr/>
                    <a:lstStyle/>
                    <a:p>
                      <a:endParaRPr lang="en-CA"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dirty="0"/>
                        <a:t>County Financing</a:t>
                      </a:r>
                      <a:endParaRPr lang="en-CA" sz="17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dirty="0"/>
                        <a:t>Private Operator Financing</a:t>
                      </a:r>
                      <a:endParaRPr lang="en-CA" sz="17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700" dirty="0"/>
                        <a:t>Non-Profit (non-government)</a:t>
                      </a:r>
                      <a:endParaRPr lang="en-CA" sz="1700" dirty="0"/>
                    </a:p>
                  </a:txBody>
                  <a:tcPr anchor="ctr"/>
                </a:tc>
                <a:extLst>
                  <a:ext uri="{0D108BD9-81ED-4DB2-BD59-A6C34878D82A}">
                    <a16:rowId xmlns:a16="http://schemas.microsoft.com/office/drawing/2014/main" val="580317476"/>
                  </a:ext>
                </a:extLst>
              </a:tr>
              <a:tr h="437497">
                <a:tc>
                  <a:txBody>
                    <a:bodyPr/>
                    <a:lstStyle/>
                    <a:p>
                      <a:endParaRPr lang="en-CA" dirty="0"/>
                    </a:p>
                  </a:txBody>
                  <a:tcPr/>
                </a:tc>
                <a:tc>
                  <a:txBody>
                    <a:bodyPr/>
                    <a:lstStyle/>
                    <a:p>
                      <a:pPr marL="0" marR="0" lvl="0" indent="0" algn="l" defTabSz="914400" rtl="0" eaLnBrk="1" fontAlgn="auto" latinLnBrk="0" hangingPunct="1">
                        <a:lnSpc>
                          <a:spcPct val="90000"/>
                        </a:lnSpc>
                        <a:spcBef>
                          <a:spcPts val="0"/>
                        </a:spcBef>
                        <a:spcAft>
                          <a:spcPts val="200"/>
                        </a:spcAft>
                        <a:buClrTx/>
                        <a:buSzTx/>
                        <a:buFontTx/>
                        <a:buNone/>
                        <a:tabLst/>
                        <a:defRPr/>
                      </a:pPr>
                      <a:r>
                        <a:rPr lang="en-US" sz="1400" b="1" dirty="0">
                          <a:latin typeface="+mn-lt"/>
                          <a:cs typeface="Arial" panose="020B0604020202020204" pitchFamily="34" charset="0"/>
                        </a:rPr>
                        <a:t>County finances network, with lien on network revenues</a:t>
                      </a:r>
                    </a:p>
                  </a:txBody>
                  <a:tcPr/>
                </a:tc>
                <a:tc>
                  <a:txBody>
                    <a:bodyPr/>
                    <a:lstStyle/>
                    <a:p>
                      <a:pPr>
                        <a:lnSpc>
                          <a:spcPct val="90000"/>
                        </a:lnSpc>
                        <a:spcBef>
                          <a:spcPts val="0"/>
                        </a:spcBef>
                        <a:spcAft>
                          <a:spcPts val="200"/>
                        </a:spcAft>
                      </a:pPr>
                      <a:r>
                        <a:rPr lang="en-US" sz="1400" b="1" dirty="0">
                          <a:latin typeface="+mn-lt"/>
                          <a:cs typeface="Arial" panose="020B0604020202020204" pitchFamily="34" charset="0"/>
                        </a:rPr>
                        <a:t>Private operator secures financing and becomes owner</a:t>
                      </a:r>
                      <a:endParaRPr lang="en-CA" sz="1400" b="1" dirty="0">
                        <a:latin typeface="+mn-lt"/>
                        <a:cs typeface="Arial" panose="020B0604020202020204" pitchFamily="34" charset="0"/>
                      </a:endParaRPr>
                    </a:p>
                  </a:txBody>
                  <a:tcPr/>
                </a:tc>
                <a:tc>
                  <a:txBody>
                    <a:bodyPr/>
                    <a:lstStyle/>
                    <a:p>
                      <a:pPr marL="0" marR="0" lvl="0" indent="0" algn="l" defTabSz="914400" rtl="0" eaLnBrk="1" fontAlgn="auto" latinLnBrk="0" hangingPunct="1">
                        <a:lnSpc>
                          <a:spcPct val="90000"/>
                        </a:lnSpc>
                        <a:spcBef>
                          <a:spcPts val="0"/>
                        </a:spcBef>
                        <a:spcAft>
                          <a:spcPts val="200"/>
                        </a:spcAft>
                        <a:buClrTx/>
                        <a:buSzTx/>
                        <a:buFontTx/>
                        <a:buNone/>
                        <a:tabLst/>
                        <a:defRPr/>
                      </a:pPr>
                      <a:r>
                        <a:rPr lang="en-US" sz="1400" b="1" dirty="0">
                          <a:latin typeface="+mn-lt"/>
                          <a:cs typeface="Arial" panose="020B0604020202020204" pitchFamily="34" charset="0"/>
                        </a:rPr>
                        <a:t>Non-Profit finances network with ownership to County, lien on network revenues</a:t>
                      </a:r>
                    </a:p>
                  </a:txBody>
                  <a:tcPr/>
                </a:tc>
                <a:extLst>
                  <a:ext uri="{0D108BD9-81ED-4DB2-BD59-A6C34878D82A}">
                    <a16:rowId xmlns:a16="http://schemas.microsoft.com/office/drawing/2014/main" val="4042649961"/>
                  </a:ext>
                </a:extLst>
              </a:tr>
              <a:tr h="1838763">
                <a:tc>
                  <a:txBody>
                    <a:bodyPr/>
                    <a:lstStyle/>
                    <a:p>
                      <a:r>
                        <a:rPr lang="en-US" b="1" dirty="0"/>
                        <a:t>Pros</a:t>
                      </a:r>
                      <a:endParaRPr lang="en-CA" b="1" dirty="0"/>
                    </a:p>
                  </a:txBody>
                  <a:tcPr/>
                </a:tc>
                <a:tc>
                  <a:txBody>
                    <a:bodyPr/>
                    <a:lstStyle/>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dirty="0">
                          <a:latin typeface="+mn-lt"/>
                          <a:cs typeface="Arial" panose="020B0604020202020204" pitchFamily="34" charset="0"/>
                        </a:rPr>
                        <a:t>County in control of network</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dirty="0">
                          <a:latin typeface="+mn-lt"/>
                          <a:cs typeface="Arial" panose="020B0604020202020204" pitchFamily="34" charset="0"/>
                        </a:rPr>
                        <a:t>Community-owned network with focus on local economic development</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dirty="0">
                          <a:latin typeface="+mn-lt"/>
                          <a:cs typeface="Arial" panose="020B0604020202020204" pitchFamily="34" charset="0"/>
                        </a:rPr>
                        <a:t>“Commercially Viable” portion of County network can enhance sustainability of “BEAD” portion</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dirty="0">
                          <a:latin typeface="+mn-lt"/>
                          <a:cs typeface="Arial" panose="020B0604020202020204" pitchFamily="34" charset="0"/>
                        </a:rPr>
                        <a:t>Network net earnings = new revenue source for County</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CA" sz="1250" dirty="0">
                          <a:latin typeface="+mn-lt"/>
                          <a:cs typeface="Arial" panose="020B0604020202020204" pitchFamily="34" charset="0"/>
                        </a:rPr>
                        <a:t>Direct County ownership could result in lower interest rate on debt to finance network</a:t>
                      </a:r>
                      <a:endParaRPr lang="en-US" sz="1250" dirty="0">
                        <a:latin typeface="+mn-lt"/>
                        <a:cs typeface="Arial" panose="020B0604020202020204" pitchFamily="34" charset="0"/>
                      </a:endParaRPr>
                    </a:p>
                  </a:txBody>
                  <a:tcPr/>
                </a:tc>
                <a:tc>
                  <a:txBody>
                    <a:bodyPr/>
                    <a:lstStyle/>
                    <a:p>
                      <a:pPr marL="177800" indent="-177800">
                        <a:lnSpc>
                          <a:spcPct val="90000"/>
                        </a:lnSpc>
                        <a:spcBef>
                          <a:spcPts val="0"/>
                        </a:spcBef>
                        <a:spcAft>
                          <a:spcPts val="200"/>
                        </a:spcAft>
                        <a:buFont typeface="Arial" panose="020B0604020202020204" pitchFamily="34" charset="0"/>
                        <a:buChar char="•"/>
                      </a:pPr>
                      <a:r>
                        <a:rPr lang="en-US" sz="1250" dirty="0">
                          <a:latin typeface="+mn-lt"/>
                          <a:cs typeface="Arial" panose="020B0604020202020204" pitchFamily="34" charset="0"/>
                        </a:rPr>
                        <a:t>Minimal work for Columbia County; private operator establishes according to its model</a:t>
                      </a:r>
                      <a:endParaRPr lang="en-CA" sz="1250" dirty="0">
                        <a:latin typeface="+mn-lt"/>
                        <a:cs typeface="Arial" panose="020B0604020202020204" pitchFamily="34" charset="0"/>
                      </a:endParaRPr>
                    </a:p>
                  </a:txBody>
                  <a:tcPr/>
                </a:tc>
                <a:tc>
                  <a:txBody>
                    <a:bodyPr/>
                    <a:lstStyle/>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kern="1200" dirty="0">
                          <a:solidFill>
                            <a:schemeClr val="dk1"/>
                          </a:solidFill>
                          <a:latin typeface="+mn-lt"/>
                          <a:ea typeface="+mn-ea"/>
                          <a:cs typeface="Arial" panose="020B0604020202020204" pitchFamily="34" charset="0"/>
                        </a:rPr>
                        <a:t>Community-owned network, but no operational nor financial responsibility of County</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kern="1200" dirty="0">
                          <a:solidFill>
                            <a:schemeClr val="dk1"/>
                          </a:solidFill>
                          <a:latin typeface="+mn-lt"/>
                          <a:ea typeface="+mn-ea"/>
                          <a:cs typeface="Arial" panose="020B0604020202020204" pitchFamily="34" charset="0"/>
                        </a:rPr>
                        <a:t>Tax exempt financing; no public vote required because taxpayers “not on the hook”</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kern="1200" dirty="0">
                          <a:solidFill>
                            <a:schemeClr val="dk1"/>
                          </a:solidFill>
                          <a:latin typeface="+mn-lt"/>
                          <a:ea typeface="+mn-ea"/>
                          <a:cs typeface="Arial" panose="020B0604020202020204" pitchFamily="34" charset="0"/>
                        </a:rPr>
                        <a:t>“Commercially Viable” portion of County network can enhance sustainability of “BEAD” portion</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kern="1200" dirty="0">
                          <a:solidFill>
                            <a:schemeClr val="dk1"/>
                          </a:solidFill>
                          <a:latin typeface="+mn-lt"/>
                          <a:ea typeface="+mn-ea"/>
                          <a:cs typeface="Arial" panose="020B0604020202020204" pitchFamily="34" charset="0"/>
                        </a:rPr>
                        <a:t>Network net earnings new County revenue source</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kern="1200" dirty="0">
                          <a:solidFill>
                            <a:schemeClr val="dk1"/>
                          </a:solidFill>
                          <a:latin typeface="+mn-lt"/>
                          <a:ea typeface="+mn-ea"/>
                          <a:cs typeface="Arial" panose="020B0604020202020204" pitchFamily="34" charset="0"/>
                        </a:rPr>
                        <a:t>Separate Governing Board administering Non-Profit includes County and key stakeholder leadership</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CA" sz="1250" kern="1200" dirty="0">
                          <a:solidFill>
                            <a:schemeClr val="dk1"/>
                          </a:solidFill>
                          <a:latin typeface="+mn-lt"/>
                          <a:ea typeface="+mn-ea"/>
                          <a:cs typeface="Arial" panose="020B0604020202020204" pitchFamily="34" charset="0"/>
                        </a:rPr>
                        <a:t>Individuals with business and telecommunication experience manage the Non-Profit</a:t>
                      </a:r>
                    </a:p>
                  </a:txBody>
                  <a:tcPr/>
                </a:tc>
                <a:extLst>
                  <a:ext uri="{0D108BD9-81ED-4DB2-BD59-A6C34878D82A}">
                    <a16:rowId xmlns:a16="http://schemas.microsoft.com/office/drawing/2014/main" val="1835210418"/>
                  </a:ext>
                </a:extLst>
              </a:tr>
              <a:tr h="1960924">
                <a:tc>
                  <a:txBody>
                    <a:bodyPr/>
                    <a:lstStyle/>
                    <a:p>
                      <a:r>
                        <a:rPr lang="en-US" b="1" dirty="0"/>
                        <a:t>Cons</a:t>
                      </a:r>
                      <a:endParaRPr lang="en-CA" b="1" dirty="0"/>
                    </a:p>
                  </a:txBody>
                  <a:tcPr/>
                </a:tc>
                <a:tc>
                  <a:txBody>
                    <a:bodyPr/>
                    <a:lstStyle/>
                    <a:p>
                      <a:pPr marL="177800" indent="-177800">
                        <a:lnSpc>
                          <a:spcPct val="90000"/>
                        </a:lnSpc>
                        <a:spcBef>
                          <a:spcPts val="0"/>
                        </a:spcBef>
                        <a:spcAft>
                          <a:spcPts val="200"/>
                        </a:spcAft>
                        <a:buFont typeface="Arial" panose="020B0604020202020204" pitchFamily="34" charset="0"/>
                        <a:buChar char="•"/>
                      </a:pPr>
                      <a:r>
                        <a:rPr lang="en-CA" sz="1250" dirty="0">
                          <a:latin typeface="+mn-lt"/>
                          <a:cs typeface="Arial" panose="020B0604020202020204" pitchFamily="34" charset="0"/>
                        </a:rPr>
                        <a:t>County is completely responsible for network</a:t>
                      </a:r>
                    </a:p>
                    <a:p>
                      <a:pPr marL="177800" indent="-177800">
                        <a:lnSpc>
                          <a:spcPct val="90000"/>
                        </a:lnSpc>
                        <a:spcBef>
                          <a:spcPts val="0"/>
                        </a:spcBef>
                        <a:spcAft>
                          <a:spcPts val="200"/>
                        </a:spcAft>
                        <a:buFont typeface="Arial" panose="020B0604020202020204" pitchFamily="34" charset="0"/>
                        <a:buChar char="•"/>
                      </a:pPr>
                      <a:r>
                        <a:rPr lang="en-CA" sz="1250" dirty="0">
                          <a:latin typeface="+mn-lt"/>
                          <a:cs typeface="Arial" panose="020B0604020202020204" pitchFamily="34" charset="0"/>
                        </a:rPr>
                        <a:t>Broadband network service or financial issues are County responsibility to resolve for network customers and debt holders </a:t>
                      </a:r>
                    </a:p>
                    <a:p>
                      <a:pPr marL="177800" indent="-177800">
                        <a:lnSpc>
                          <a:spcPct val="90000"/>
                        </a:lnSpc>
                        <a:spcBef>
                          <a:spcPts val="0"/>
                        </a:spcBef>
                        <a:spcAft>
                          <a:spcPts val="200"/>
                        </a:spcAft>
                        <a:buFont typeface="Arial" panose="020B0604020202020204" pitchFamily="34" charset="0"/>
                        <a:buChar char="•"/>
                      </a:pPr>
                      <a:r>
                        <a:rPr lang="en-US" sz="1250" dirty="0">
                          <a:latin typeface="+mn-lt"/>
                          <a:cs typeface="Arial" panose="020B0604020202020204" pitchFamily="34" charset="0"/>
                        </a:rPr>
                        <a:t>As a County responsibility, future Commissioners could make decisions on network operations</a:t>
                      </a:r>
                    </a:p>
                    <a:p>
                      <a:pPr marL="177800" marR="0" lvl="0" indent="-177800" algn="l" defTabSz="914400" rtl="0" eaLnBrk="1" fontAlgn="auto" latinLnBrk="0" hangingPunct="1">
                        <a:lnSpc>
                          <a:spcPct val="90000"/>
                        </a:lnSpc>
                        <a:spcBef>
                          <a:spcPts val="0"/>
                        </a:spcBef>
                        <a:spcAft>
                          <a:spcPts val="200"/>
                        </a:spcAft>
                        <a:buClrTx/>
                        <a:buSzTx/>
                        <a:buFont typeface="Arial" panose="020B0604020202020204" pitchFamily="34" charset="0"/>
                        <a:buChar char="•"/>
                        <a:tabLst/>
                        <a:defRPr/>
                      </a:pPr>
                      <a:r>
                        <a:rPr lang="en-US" sz="1250" dirty="0">
                          <a:latin typeface="+mn-lt"/>
                          <a:cs typeface="Arial" panose="020B0604020202020204" pitchFamily="34" charset="0"/>
                        </a:rPr>
                        <a:t>Setup and administration of County financing; financials roll into County’s budget and audit</a:t>
                      </a:r>
                    </a:p>
                  </a:txBody>
                  <a:tcPr/>
                </a:tc>
                <a:tc>
                  <a:txBody>
                    <a:bodyPr/>
                    <a:lstStyle/>
                    <a:p>
                      <a:pPr marL="177800" indent="-177800">
                        <a:lnSpc>
                          <a:spcPct val="90000"/>
                        </a:lnSpc>
                        <a:spcBef>
                          <a:spcPts val="0"/>
                        </a:spcBef>
                        <a:spcAft>
                          <a:spcPts val="200"/>
                        </a:spcAft>
                        <a:buFont typeface="Arial" panose="020B0604020202020204" pitchFamily="34" charset="0"/>
                        <a:buChar char="•"/>
                      </a:pPr>
                      <a:r>
                        <a:rPr lang="en-US" sz="1250" dirty="0">
                          <a:latin typeface="+mn-lt"/>
                          <a:cs typeface="Arial" panose="020B0604020202020204" pitchFamily="34" charset="0"/>
                        </a:rPr>
                        <a:t>Public funds pay for network, but ownership becomes private; if network is sold no County control over network, nor network expansion plans</a:t>
                      </a:r>
                    </a:p>
                    <a:p>
                      <a:pPr marL="177800" indent="-177800">
                        <a:lnSpc>
                          <a:spcPct val="90000"/>
                        </a:lnSpc>
                        <a:spcBef>
                          <a:spcPts val="0"/>
                        </a:spcBef>
                        <a:spcAft>
                          <a:spcPts val="200"/>
                        </a:spcAft>
                        <a:buFont typeface="Arial" panose="020B0604020202020204" pitchFamily="34" charset="0"/>
                        <a:buChar char="•"/>
                      </a:pPr>
                      <a:r>
                        <a:rPr lang="en-US" sz="1250" dirty="0">
                          <a:latin typeface="+mn-lt"/>
                          <a:cs typeface="Arial" panose="020B0604020202020204" pitchFamily="34" charset="0"/>
                        </a:rPr>
                        <a:t>Private sector focuses on ROI rather than driving utilization and community benefits</a:t>
                      </a:r>
                    </a:p>
                    <a:p>
                      <a:pPr marL="177800" indent="-177800">
                        <a:lnSpc>
                          <a:spcPct val="90000"/>
                        </a:lnSpc>
                        <a:spcBef>
                          <a:spcPts val="0"/>
                        </a:spcBef>
                        <a:spcAft>
                          <a:spcPts val="200"/>
                        </a:spcAft>
                        <a:buFont typeface="Arial" panose="020B0604020202020204" pitchFamily="34" charset="0"/>
                        <a:buChar char="•"/>
                      </a:pPr>
                      <a:r>
                        <a:rPr lang="en-US" sz="1250" dirty="0">
                          <a:latin typeface="+mn-lt"/>
                          <a:cs typeface="Arial" panose="020B0604020202020204" pitchFamily="34" charset="0"/>
                        </a:rPr>
                        <a:t>No ability to enhance sustainability of BEAD funded portion of network</a:t>
                      </a:r>
                    </a:p>
                    <a:p>
                      <a:pPr marL="0" indent="0">
                        <a:lnSpc>
                          <a:spcPct val="90000"/>
                        </a:lnSpc>
                        <a:spcBef>
                          <a:spcPts val="0"/>
                        </a:spcBef>
                        <a:spcAft>
                          <a:spcPts val="200"/>
                        </a:spcAft>
                        <a:buFont typeface="Arial" panose="020B0604020202020204" pitchFamily="34" charset="0"/>
                        <a:buNone/>
                      </a:pPr>
                      <a:r>
                        <a:rPr lang="en-CA" sz="1250" b="1" dirty="0">
                          <a:latin typeface="+mn-lt"/>
                          <a:cs typeface="Arial" panose="020B0604020202020204" pitchFamily="34" charset="0"/>
                        </a:rPr>
                        <a:t>Higher fees to the network customers from:</a:t>
                      </a:r>
                      <a:endParaRPr lang="en-US" sz="1250" b="1" dirty="0">
                        <a:latin typeface="+mn-lt"/>
                        <a:cs typeface="Arial" panose="020B0604020202020204" pitchFamily="34" charset="0"/>
                      </a:endParaRPr>
                    </a:p>
                    <a:p>
                      <a:pPr marL="177800" indent="-177800">
                        <a:lnSpc>
                          <a:spcPct val="90000"/>
                        </a:lnSpc>
                        <a:spcBef>
                          <a:spcPts val="0"/>
                        </a:spcBef>
                        <a:spcAft>
                          <a:spcPts val="200"/>
                        </a:spcAft>
                        <a:buFont typeface="Arial" panose="020B0604020202020204" pitchFamily="34" charset="0"/>
                        <a:buChar char="•"/>
                      </a:pPr>
                      <a:r>
                        <a:rPr lang="en-CA" sz="1250" dirty="0">
                          <a:latin typeface="+mn-lt"/>
                          <a:cs typeface="Arial" panose="020B0604020202020204" pitchFamily="34" charset="0"/>
                        </a:rPr>
                        <a:t>Higher interest rate paid on any debt financing because private operators cannot use tax-exempt financing</a:t>
                      </a:r>
                    </a:p>
                    <a:p>
                      <a:pPr marL="177800" indent="-177800">
                        <a:lnSpc>
                          <a:spcPct val="90000"/>
                        </a:lnSpc>
                        <a:spcBef>
                          <a:spcPts val="0"/>
                        </a:spcBef>
                        <a:spcAft>
                          <a:spcPts val="200"/>
                        </a:spcAft>
                        <a:buFont typeface="Arial" panose="020B0604020202020204" pitchFamily="34" charset="0"/>
                        <a:buChar char="•"/>
                      </a:pPr>
                      <a:r>
                        <a:rPr lang="en-CA" sz="1250" dirty="0">
                          <a:latin typeface="+mn-lt"/>
                          <a:cs typeface="Arial" panose="020B0604020202020204" pitchFamily="34" charset="0"/>
                        </a:rPr>
                        <a:t>Private owners expect an equity-type ROI</a:t>
                      </a:r>
                    </a:p>
                  </a:txBody>
                  <a:tcPr/>
                </a:tc>
                <a:tc>
                  <a:txBody>
                    <a:bodyPr/>
                    <a:lstStyle/>
                    <a:p>
                      <a:pPr marL="177800" indent="-177800">
                        <a:lnSpc>
                          <a:spcPct val="90000"/>
                        </a:lnSpc>
                        <a:spcBef>
                          <a:spcPts val="0"/>
                        </a:spcBef>
                        <a:spcAft>
                          <a:spcPts val="200"/>
                        </a:spcAft>
                        <a:buFont typeface="Arial" panose="020B0604020202020204" pitchFamily="34" charset="0"/>
                        <a:buChar char="•"/>
                      </a:pPr>
                      <a:r>
                        <a:rPr lang="en-US" sz="1250" dirty="0">
                          <a:latin typeface="+mn-lt"/>
                        </a:rPr>
                        <a:t>County influences, but does not control network</a:t>
                      </a:r>
                      <a:endParaRPr lang="en-CA" sz="1250" dirty="0">
                        <a:latin typeface="+mn-lt"/>
                      </a:endParaRPr>
                    </a:p>
                  </a:txBody>
                  <a:tcPr/>
                </a:tc>
                <a:extLst>
                  <a:ext uri="{0D108BD9-81ED-4DB2-BD59-A6C34878D82A}">
                    <a16:rowId xmlns:a16="http://schemas.microsoft.com/office/drawing/2014/main" val="3762750118"/>
                  </a:ext>
                </a:extLst>
              </a:tr>
            </a:tbl>
          </a:graphicData>
        </a:graphic>
      </p:graphicFrame>
    </p:spTree>
    <p:extLst>
      <p:ext uri="{BB962C8B-B14F-4D97-AF65-F5344CB8AC3E}">
        <p14:creationId xmlns:p14="http://schemas.microsoft.com/office/powerpoint/2010/main" val="1671061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3B7A8-48C6-20DC-7B00-FA73E96E76AE}"/>
              </a:ext>
            </a:extLst>
          </p:cNvPr>
          <p:cNvSpPr>
            <a:spLocks noGrp="1"/>
          </p:cNvSpPr>
          <p:nvPr>
            <p:ph type="title"/>
          </p:nvPr>
        </p:nvSpPr>
        <p:spPr/>
        <p:txBody>
          <a:bodyPr/>
          <a:lstStyle/>
          <a:p>
            <a:r>
              <a:rPr lang="en-CA" dirty="0"/>
              <a:t>Budget Estimate 2025</a:t>
            </a:r>
          </a:p>
        </p:txBody>
      </p:sp>
      <p:sp>
        <p:nvSpPr>
          <p:cNvPr id="4" name="Slide Number Placeholder 3">
            <a:extLst>
              <a:ext uri="{FF2B5EF4-FFF2-40B4-BE49-F238E27FC236}">
                <a16:creationId xmlns:a16="http://schemas.microsoft.com/office/drawing/2014/main" id="{2634F285-4384-B24C-2D5A-F75E72627620}"/>
              </a:ext>
            </a:extLst>
          </p:cNvPr>
          <p:cNvSpPr>
            <a:spLocks noGrp="1"/>
          </p:cNvSpPr>
          <p:nvPr>
            <p:ph type="sldNum" sz="quarter" idx="12"/>
          </p:nvPr>
        </p:nvSpPr>
        <p:spPr/>
        <p:txBody>
          <a:bodyPr/>
          <a:lstStyle/>
          <a:p>
            <a:fld id="{BA2C49B0-D810-45CC-B787-0B3D58EA171D}" type="slidenum">
              <a:rPr lang="en-CA" smtClean="0"/>
              <a:t>19</a:t>
            </a:fld>
            <a:endParaRPr lang="en-CA" dirty="0"/>
          </a:p>
        </p:txBody>
      </p:sp>
      <p:sp>
        <p:nvSpPr>
          <p:cNvPr id="6" name="TextBox 5">
            <a:extLst>
              <a:ext uri="{FF2B5EF4-FFF2-40B4-BE49-F238E27FC236}">
                <a16:creationId xmlns:a16="http://schemas.microsoft.com/office/drawing/2014/main" id="{070951AA-4E4A-B1BB-3E27-42E14651EB6D}"/>
              </a:ext>
            </a:extLst>
          </p:cNvPr>
          <p:cNvSpPr txBox="1"/>
          <p:nvPr/>
        </p:nvSpPr>
        <p:spPr>
          <a:xfrm>
            <a:off x="2087398" y="5839744"/>
            <a:ext cx="8017204" cy="461665"/>
          </a:xfrm>
          <a:prstGeom prst="rect">
            <a:avLst/>
          </a:prstGeom>
          <a:noFill/>
        </p:spPr>
        <p:txBody>
          <a:bodyPr wrap="square" rtlCol="0">
            <a:spAutoFit/>
          </a:bodyPr>
          <a:lstStyle/>
          <a:p>
            <a:pPr marL="88900" lvl="0" indent="-88900"/>
            <a:r>
              <a:rPr lang="en-CA" sz="1200" dirty="0">
                <a:effectLst/>
                <a:latin typeface="Calibri" panose="020F0502020204030204" pitchFamily="34" charset="0"/>
                <a:ea typeface="Times New Roman" panose="02020603050405020304" pitchFamily="18" charset="0"/>
              </a:rPr>
              <a:t>*Draft Commission Resolution: It is the intent of the Columbia County commission that any expenditures made by the County to create the broadband utility should be reimbursed to the County from any financing arranged by the broadband utility.</a:t>
            </a:r>
            <a:endParaRPr lang="en-CA" sz="1200" dirty="0">
              <a:effectLst/>
              <a:latin typeface="Calibri" panose="020F0502020204030204" pitchFamily="34" charset="0"/>
              <a:ea typeface="Calibri" panose="020F0502020204030204" pitchFamily="34" charset="0"/>
            </a:endParaRPr>
          </a:p>
        </p:txBody>
      </p:sp>
      <p:graphicFrame>
        <p:nvGraphicFramePr>
          <p:cNvPr id="7" name="Table 6">
            <a:extLst>
              <a:ext uri="{FF2B5EF4-FFF2-40B4-BE49-F238E27FC236}">
                <a16:creationId xmlns:a16="http://schemas.microsoft.com/office/drawing/2014/main" id="{0969C90A-2F5E-ECF3-38CA-79D4A7A218CE}"/>
              </a:ext>
            </a:extLst>
          </p:cNvPr>
          <p:cNvGraphicFramePr>
            <a:graphicFrameLocks noGrp="1" noChangeAspect="1"/>
          </p:cNvGraphicFramePr>
          <p:nvPr>
            <p:extLst>
              <p:ext uri="{D42A27DB-BD31-4B8C-83A1-F6EECF244321}">
                <p14:modId xmlns:p14="http://schemas.microsoft.com/office/powerpoint/2010/main" val="259970808"/>
              </p:ext>
            </p:extLst>
          </p:nvPr>
        </p:nvGraphicFramePr>
        <p:xfrm>
          <a:off x="1964996" y="1241945"/>
          <a:ext cx="8017204" cy="4389896"/>
        </p:xfrm>
        <a:graphic>
          <a:graphicData uri="http://schemas.openxmlformats.org/drawingml/2006/table">
            <a:tbl>
              <a:tblPr/>
              <a:tblGrid>
                <a:gridCol w="150636">
                  <a:extLst>
                    <a:ext uri="{9D8B030D-6E8A-4147-A177-3AD203B41FA5}">
                      <a16:colId xmlns:a16="http://schemas.microsoft.com/office/drawing/2014/main" val="2709228059"/>
                    </a:ext>
                  </a:extLst>
                </a:gridCol>
                <a:gridCol w="2995990">
                  <a:extLst>
                    <a:ext uri="{9D8B030D-6E8A-4147-A177-3AD203B41FA5}">
                      <a16:colId xmlns:a16="http://schemas.microsoft.com/office/drawing/2014/main" val="4257709046"/>
                    </a:ext>
                  </a:extLst>
                </a:gridCol>
                <a:gridCol w="1623526">
                  <a:extLst>
                    <a:ext uri="{9D8B030D-6E8A-4147-A177-3AD203B41FA5}">
                      <a16:colId xmlns:a16="http://schemas.microsoft.com/office/drawing/2014/main" val="1773458841"/>
                    </a:ext>
                  </a:extLst>
                </a:gridCol>
                <a:gridCol w="1623526">
                  <a:extLst>
                    <a:ext uri="{9D8B030D-6E8A-4147-A177-3AD203B41FA5}">
                      <a16:colId xmlns:a16="http://schemas.microsoft.com/office/drawing/2014/main" val="1142058086"/>
                    </a:ext>
                  </a:extLst>
                </a:gridCol>
                <a:gridCol w="1623526">
                  <a:extLst>
                    <a:ext uri="{9D8B030D-6E8A-4147-A177-3AD203B41FA5}">
                      <a16:colId xmlns:a16="http://schemas.microsoft.com/office/drawing/2014/main" val="2286683892"/>
                    </a:ext>
                  </a:extLst>
                </a:gridCol>
              </a:tblGrid>
              <a:tr h="271980">
                <a:tc gridSpan="2">
                  <a:txBody>
                    <a:bodyPr/>
                    <a:lstStyle/>
                    <a:p>
                      <a:pPr algn="l" fontAlgn="b"/>
                      <a:r>
                        <a:rPr lang="en-CA" sz="1400" b="1" i="0" u="none" strike="noStrike">
                          <a:solidFill>
                            <a:srgbClr val="000000"/>
                          </a:solidFill>
                          <a:effectLst/>
                          <a:latin typeface="Calibri" panose="020F0502020204030204" pitchFamily="34" charset="0"/>
                        </a:rPr>
                        <a:t>Connecting Columbia County</a:t>
                      </a:r>
                    </a:p>
                  </a:txBody>
                  <a:tcPr marL="6350" marR="6350" marT="6350" marB="0" anchor="b">
                    <a:lnL>
                      <a:noFill/>
                    </a:lnL>
                    <a:lnR>
                      <a:noFill/>
                    </a:lnR>
                    <a:lnT>
                      <a:noFill/>
                    </a:lnT>
                    <a:lnB>
                      <a:noFill/>
                    </a:lnB>
                    <a:noFill/>
                  </a:tcPr>
                </a:tc>
                <a:tc hMerge="1">
                  <a:txBody>
                    <a:bodyPr/>
                    <a:lstStyle/>
                    <a:p>
                      <a:endParaRPr lang="en-CA"/>
                    </a:p>
                  </a:txBody>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extLst>
                  <a:ext uri="{0D108BD9-81ED-4DB2-BD59-A6C34878D82A}">
                    <a16:rowId xmlns:a16="http://schemas.microsoft.com/office/drawing/2014/main" val="4179349339"/>
                  </a:ext>
                </a:extLst>
              </a:tr>
              <a:tr h="213173">
                <a:tc gridSpan="3">
                  <a:txBody>
                    <a:bodyPr/>
                    <a:lstStyle/>
                    <a:p>
                      <a:pPr algn="l" fontAlgn="b"/>
                      <a:r>
                        <a:rPr lang="en-CA" sz="1100" b="1" i="0" u="none" strike="noStrike">
                          <a:solidFill>
                            <a:srgbClr val="000000"/>
                          </a:solidFill>
                          <a:effectLst/>
                          <a:latin typeface="Calibri" panose="020F0502020204030204" pitchFamily="34" charset="0"/>
                        </a:rPr>
                        <a:t>County Budget Estimate for 2025-26 (until network cashflow positive)</a:t>
                      </a:r>
                    </a:p>
                  </a:txBody>
                  <a:tcPr marL="6350" marR="6350" marT="6350" marB="0" anchor="b">
                    <a:lnL>
                      <a:noFill/>
                    </a:lnL>
                    <a:lnR>
                      <a:noFill/>
                    </a:lnR>
                    <a:lnT>
                      <a:noFill/>
                    </a:lnT>
                    <a:lnB>
                      <a:noFill/>
                    </a:lnB>
                    <a:noFill/>
                  </a:tcPr>
                </a:tc>
                <a:tc hMerge="1">
                  <a:txBody>
                    <a:bodyPr/>
                    <a:lstStyle/>
                    <a:p>
                      <a:endParaRPr lang="en-CA"/>
                    </a:p>
                  </a:txBody>
                  <a:tcPr/>
                </a:tc>
                <a:tc hMerge="1">
                  <a:txBody>
                    <a:bodyPr/>
                    <a:lstStyle/>
                    <a:p>
                      <a:endParaRPr lang="en-CA"/>
                    </a:p>
                  </a:txBody>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extLst>
                  <a:ext uri="{0D108BD9-81ED-4DB2-BD59-A6C34878D82A}">
                    <a16:rowId xmlns:a16="http://schemas.microsoft.com/office/drawing/2014/main" val="1187211321"/>
                  </a:ext>
                </a:extLst>
              </a:tr>
              <a:tr h="213173">
                <a:tc>
                  <a:txBody>
                    <a:bodyPr/>
                    <a:lstStyle/>
                    <a:p>
                      <a:pPr algn="l" fontAlgn="b"/>
                      <a:endParaRPr lang="en-CA" sz="1100" b="1"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extLst>
                  <a:ext uri="{0D108BD9-81ED-4DB2-BD59-A6C34878D82A}">
                    <a16:rowId xmlns:a16="http://schemas.microsoft.com/office/drawing/2014/main" val="364814460"/>
                  </a:ext>
                </a:extLst>
              </a:tr>
              <a:tr h="213173">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ctr" fontAlgn="b"/>
                      <a:r>
                        <a:rPr lang="en-CA" sz="1100" b="1" i="0" u="none" strike="noStrike">
                          <a:solidFill>
                            <a:srgbClr val="000000"/>
                          </a:solidFill>
                          <a:effectLst/>
                          <a:latin typeface="Calibri" panose="020F0502020204030204" pitchFamily="34" charset="0"/>
                        </a:rPr>
                        <a:t>2025 Budget</a:t>
                      </a:r>
                    </a:p>
                  </a:txBody>
                  <a:tcPr marL="6350" marR="6350" marT="6350" marB="0" anchor="b">
                    <a:lnL>
                      <a:noFill/>
                    </a:lnL>
                    <a:lnR>
                      <a:noFill/>
                    </a:lnR>
                    <a:lnT>
                      <a:noFill/>
                    </a:lnT>
                    <a:lnB>
                      <a:noFill/>
                    </a:lnB>
                    <a:noFill/>
                  </a:tcPr>
                </a:tc>
                <a:tc>
                  <a:txBody>
                    <a:bodyPr/>
                    <a:lstStyle/>
                    <a:p>
                      <a:pPr algn="ctr" fontAlgn="b"/>
                      <a:r>
                        <a:rPr lang="en-CA" sz="1100" b="1" i="0" u="none" strike="noStrike">
                          <a:solidFill>
                            <a:srgbClr val="000000"/>
                          </a:solidFill>
                          <a:effectLst/>
                          <a:latin typeface="Calibri" panose="020F0502020204030204" pitchFamily="34" charset="0"/>
                        </a:rPr>
                        <a:t>Reimbursed</a:t>
                      </a:r>
                    </a:p>
                  </a:txBody>
                  <a:tcPr marL="6350" marR="6350" marT="6350" marB="0" anchor="b">
                    <a:lnL>
                      <a:noFill/>
                    </a:lnL>
                    <a:lnR>
                      <a:noFill/>
                    </a:lnR>
                    <a:lnT>
                      <a:noFill/>
                    </a:lnT>
                    <a:lnB>
                      <a:noFill/>
                    </a:lnB>
                    <a:noFill/>
                  </a:tcPr>
                </a:tc>
                <a:tc>
                  <a:txBody>
                    <a:bodyPr/>
                    <a:lstStyle/>
                    <a:p>
                      <a:pPr algn="ctr" fontAlgn="b"/>
                      <a:r>
                        <a:rPr lang="en-CA" sz="1100" b="1" i="0" u="none" strike="noStrike">
                          <a:solidFill>
                            <a:srgbClr val="000000"/>
                          </a:solidFill>
                          <a:effectLst/>
                          <a:latin typeface="Calibri" panose="020F0502020204030204" pitchFamily="34" charset="0"/>
                        </a:rPr>
                        <a:t>County</a:t>
                      </a:r>
                    </a:p>
                  </a:txBody>
                  <a:tcPr marL="6350" marR="6350" marT="6350" marB="0" anchor="b">
                    <a:lnL>
                      <a:noFill/>
                    </a:lnL>
                    <a:lnR>
                      <a:noFill/>
                    </a:lnR>
                    <a:lnT>
                      <a:noFill/>
                    </a:lnT>
                    <a:lnB>
                      <a:noFill/>
                    </a:lnB>
                    <a:noFill/>
                  </a:tcPr>
                </a:tc>
                <a:extLst>
                  <a:ext uri="{0D108BD9-81ED-4DB2-BD59-A6C34878D82A}">
                    <a16:rowId xmlns:a16="http://schemas.microsoft.com/office/drawing/2014/main" val="633340151"/>
                  </a:ext>
                </a:extLst>
              </a:tr>
              <a:tr h="191121">
                <a:tc>
                  <a:txBody>
                    <a:bodyPr/>
                    <a:lstStyle/>
                    <a:p>
                      <a:pPr algn="l" fontAlgn="b"/>
                      <a:endParaRPr lang="en-CA" sz="10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ctr" fontAlgn="b"/>
                      <a:r>
                        <a:rPr lang="en-CA" sz="1000" b="1" i="0" u="none" strike="noStrike">
                          <a:solidFill>
                            <a:srgbClr val="000000"/>
                          </a:solidFill>
                          <a:effectLst/>
                          <a:latin typeface="Calibri" panose="020F0502020204030204" pitchFamily="34" charset="0"/>
                        </a:rPr>
                        <a:t>Item</a:t>
                      </a:r>
                    </a:p>
                  </a:txBody>
                  <a:tcPr marL="6350" marR="6350" marT="6350" marB="0" anchor="b">
                    <a:lnL>
                      <a:noFill/>
                    </a:lnL>
                    <a:lnR>
                      <a:noFill/>
                    </a:lnR>
                    <a:lnT>
                      <a:noFill/>
                    </a:lnT>
                    <a:lnB>
                      <a:noFill/>
                    </a:lnB>
                    <a:noFill/>
                  </a:tcPr>
                </a:tc>
                <a:tc>
                  <a:txBody>
                    <a:bodyPr/>
                    <a:lstStyle/>
                    <a:p>
                      <a:pPr algn="l" fontAlgn="b"/>
                      <a:endParaRPr lang="en-CA" sz="10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r>
                        <a:rPr lang="en-CA" sz="1000" b="1" i="0" u="none" strike="noStrike">
                          <a:solidFill>
                            <a:srgbClr val="000000"/>
                          </a:solidFill>
                          <a:effectLst/>
                          <a:latin typeface="Calibri" panose="020F0502020204030204" pitchFamily="34" charset="0"/>
                        </a:rPr>
                        <a:t>(BEAD, revenue bond)</a:t>
                      </a:r>
                    </a:p>
                  </a:txBody>
                  <a:tcPr marL="6350" marR="6350" marT="6350" marB="0" anchor="b">
                    <a:lnL>
                      <a:noFill/>
                    </a:lnL>
                    <a:lnR>
                      <a:noFill/>
                    </a:lnR>
                    <a:lnT>
                      <a:noFill/>
                    </a:lnT>
                    <a:lnB>
                      <a:noFill/>
                    </a:lnB>
                    <a:noFill/>
                  </a:tcPr>
                </a:tc>
                <a:tc>
                  <a:txBody>
                    <a:bodyPr/>
                    <a:lstStyle/>
                    <a:p>
                      <a:pPr algn="l" fontAlgn="b"/>
                      <a:endParaRPr lang="en-CA" sz="10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extLst>
                  <a:ext uri="{0D108BD9-81ED-4DB2-BD59-A6C34878D82A}">
                    <a16:rowId xmlns:a16="http://schemas.microsoft.com/office/drawing/2014/main" val="2200351895"/>
                  </a:ext>
                </a:extLst>
              </a:tr>
              <a:tr h="213173">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Network Capital Investment</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$5,000,000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$5,000,000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$0</a:t>
                      </a:r>
                    </a:p>
                  </a:txBody>
                  <a:tcPr marL="6350" marR="6350" marT="6350" marB="0" anchor="b">
                    <a:lnL>
                      <a:noFill/>
                    </a:lnL>
                    <a:lnR>
                      <a:noFill/>
                    </a:lnR>
                    <a:lnT>
                      <a:noFill/>
                    </a:lnT>
                    <a:lnB>
                      <a:noFill/>
                    </a:lnB>
                    <a:noFill/>
                  </a:tcPr>
                </a:tc>
                <a:extLst>
                  <a:ext uri="{0D108BD9-81ED-4DB2-BD59-A6C34878D82A}">
                    <a16:rowId xmlns:a16="http://schemas.microsoft.com/office/drawing/2014/main" val="1678732607"/>
                  </a:ext>
                </a:extLst>
              </a:tr>
              <a:tr h="213173">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r"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r"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r"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extLst>
                  <a:ext uri="{0D108BD9-81ED-4DB2-BD59-A6C34878D82A}">
                    <a16:rowId xmlns:a16="http://schemas.microsoft.com/office/drawing/2014/main" val="3398190918"/>
                  </a:ext>
                </a:extLst>
              </a:tr>
              <a:tr h="395473">
                <a:tc>
                  <a:txBody>
                    <a:bodyPr/>
                    <a:lstStyle/>
                    <a:p>
                      <a:pPr algn="ctr" fontAlgn="b"/>
                      <a:r>
                        <a:rPr lang="en-CA" sz="900" b="0" i="0" u="none" strike="noStrike">
                          <a:solidFill>
                            <a:srgbClr val="000000"/>
                          </a:solidFill>
                          <a:effectLst/>
                          <a:latin typeface="Calibri" panose="020F0502020204030204" pitchFamily="34" charset="0"/>
                        </a:rPr>
                        <a:t>1</a:t>
                      </a:r>
                    </a:p>
                  </a:txBody>
                  <a:tcPr marL="6350" marR="6350" marT="6350" marB="0" anchor="b">
                    <a:lnL>
                      <a:noFill/>
                    </a:lnL>
                    <a:lnR>
                      <a:noFill/>
                    </a:lnR>
                    <a:lnT>
                      <a:noFill/>
                    </a:lnT>
                    <a:lnB>
                      <a:noFill/>
                    </a:lnB>
                    <a:noFill/>
                  </a:tcPr>
                </a:tc>
                <a:tc>
                  <a:txBody>
                    <a:bodyPr/>
                    <a:lstStyle/>
                    <a:p>
                      <a:pPr algn="l" fontAlgn="b"/>
                      <a:r>
                        <a:rPr lang="en-CA" sz="1100" b="0" i="0" u="none" strike="noStrike" dirty="0">
                          <a:solidFill>
                            <a:srgbClr val="000000"/>
                          </a:solidFill>
                          <a:effectLst/>
                          <a:latin typeface="Calibri" panose="020F0502020204030204" pitchFamily="34" charset="0"/>
                        </a:rPr>
                        <a:t>Letter of Credit/Performance Bond for BEAD application</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$150,000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$150,000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$0</a:t>
                      </a:r>
                    </a:p>
                  </a:txBody>
                  <a:tcPr marL="6350" marR="6350" marT="6350" marB="0" anchor="b">
                    <a:lnL>
                      <a:noFill/>
                    </a:lnL>
                    <a:lnR>
                      <a:noFill/>
                    </a:lnR>
                    <a:lnT>
                      <a:noFill/>
                    </a:lnT>
                    <a:lnB>
                      <a:noFill/>
                    </a:lnB>
                    <a:noFill/>
                  </a:tcPr>
                </a:tc>
                <a:extLst>
                  <a:ext uri="{0D108BD9-81ED-4DB2-BD59-A6C34878D82A}">
                    <a16:rowId xmlns:a16="http://schemas.microsoft.com/office/drawing/2014/main" val="2580930319"/>
                  </a:ext>
                </a:extLst>
              </a:tr>
              <a:tr h="395473">
                <a:tc>
                  <a:txBody>
                    <a:bodyPr/>
                    <a:lstStyle/>
                    <a:p>
                      <a:pPr algn="ctr" fontAlgn="b"/>
                      <a:r>
                        <a:rPr lang="en-CA" sz="900" b="0" i="0" u="none" strike="noStrike">
                          <a:solidFill>
                            <a:srgbClr val="000000"/>
                          </a:solidFill>
                          <a:effectLst/>
                          <a:latin typeface="Calibri" panose="020F0502020204030204" pitchFamily="34" charset="0"/>
                        </a:rPr>
                        <a:t>2</a:t>
                      </a:r>
                    </a:p>
                  </a:txBody>
                  <a:tcPr marL="6350" marR="6350" marT="6350" marB="0" anchor="b">
                    <a:lnL>
                      <a:noFill/>
                    </a:lnL>
                    <a:lnR>
                      <a:noFill/>
                    </a:lnR>
                    <a:lnT>
                      <a:noFill/>
                    </a:lnT>
                    <a:lnB>
                      <a:noFill/>
                    </a:lnB>
                    <a:noFill/>
                  </a:tcPr>
                </a:tc>
                <a:tc>
                  <a:txBody>
                    <a:bodyPr/>
                    <a:lstStyle/>
                    <a:p>
                      <a:pPr algn="l" fontAlgn="b"/>
                      <a:r>
                        <a:rPr lang="en-CA" sz="1100" b="0" i="0" u="none" strike="noStrike">
                          <a:solidFill>
                            <a:srgbClr val="000000"/>
                          </a:solidFill>
                          <a:effectLst/>
                          <a:latin typeface="Calibri" panose="020F0502020204030204" pitchFamily="34" charset="0"/>
                        </a:rPr>
                        <a:t>Bond Financing (includes bond counsel, financing costs)</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$170,000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$170,000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$0</a:t>
                      </a:r>
                    </a:p>
                  </a:txBody>
                  <a:tcPr marL="6350" marR="6350" marT="6350" marB="0" anchor="b">
                    <a:lnL>
                      <a:noFill/>
                    </a:lnL>
                    <a:lnR>
                      <a:noFill/>
                    </a:lnR>
                    <a:lnT>
                      <a:noFill/>
                    </a:lnT>
                    <a:lnB>
                      <a:noFill/>
                    </a:lnB>
                    <a:noFill/>
                  </a:tcPr>
                </a:tc>
                <a:extLst>
                  <a:ext uri="{0D108BD9-81ED-4DB2-BD59-A6C34878D82A}">
                    <a16:rowId xmlns:a16="http://schemas.microsoft.com/office/drawing/2014/main" val="654884548"/>
                  </a:ext>
                </a:extLst>
              </a:tr>
              <a:tr h="395473">
                <a:tc>
                  <a:txBody>
                    <a:bodyPr/>
                    <a:lstStyle/>
                    <a:p>
                      <a:pPr algn="ctr" fontAlgn="b"/>
                      <a:r>
                        <a:rPr lang="en-CA" sz="900" b="0" i="0" u="none" strike="noStrike">
                          <a:solidFill>
                            <a:srgbClr val="000000"/>
                          </a:solidFill>
                          <a:effectLst/>
                          <a:latin typeface="Calibri" panose="020F0502020204030204" pitchFamily="34" charset="0"/>
                        </a:rPr>
                        <a:t>3</a:t>
                      </a:r>
                    </a:p>
                  </a:txBody>
                  <a:tcPr marL="6350" marR="6350" marT="6350" marB="0" anchor="b">
                    <a:lnL>
                      <a:noFill/>
                    </a:lnL>
                    <a:lnR>
                      <a:noFill/>
                    </a:lnR>
                    <a:lnT>
                      <a:noFill/>
                    </a:lnT>
                    <a:lnB>
                      <a:noFill/>
                    </a:lnB>
                    <a:noFill/>
                  </a:tcPr>
                </a:tc>
                <a:tc>
                  <a:txBody>
                    <a:bodyPr/>
                    <a:lstStyle/>
                    <a:p>
                      <a:pPr algn="l" fontAlgn="b"/>
                      <a:r>
                        <a:rPr lang="en-CA" sz="1100" b="0" i="0" u="none" strike="noStrike">
                          <a:solidFill>
                            <a:srgbClr val="000000"/>
                          </a:solidFill>
                          <a:effectLst/>
                          <a:latin typeface="Calibri" panose="020F0502020204030204" pitchFamily="34" charset="0"/>
                        </a:rPr>
                        <a:t>PPP and other agreements with network operator</a:t>
                      </a:r>
                    </a:p>
                  </a:txBody>
                  <a:tcPr marL="6350" marR="6350" marT="6350" marB="0" anchor="b">
                    <a:lnL>
                      <a:noFill/>
                    </a:lnL>
                    <a:lnR>
                      <a:noFill/>
                    </a:lnR>
                    <a:lnT>
                      <a:noFill/>
                    </a:lnT>
                    <a:lnB>
                      <a:noFill/>
                    </a:lnB>
                    <a:noFill/>
                  </a:tcPr>
                </a:tc>
                <a:tc>
                  <a:txBody>
                    <a:bodyPr/>
                    <a:lstStyle/>
                    <a:p>
                      <a:pPr algn="r" fontAlgn="b"/>
                      <a:r>
                        <a:rPr lang="en-CA" sz="1100" b="0" i="0" u="none" strike="noStrike" dirty="0">
                          <a:solidFill>
                            <a:srgbClr val="000000"/>
                          </a:solidFill>
                          <a:effectLst/>
                          <a:latin typeface="Calibri" panose="020F0502020204030204" pitchFamily="34" charset="0"/>
                        </a:rPr>
                        <a:t>$80,000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$80,000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$0</a:t>
                      </a:r>
                    </a:p>
                  </a:txBody>
                  <a:tcPr marL="6350" marR="6350" marT="6350" marB="0" anchor="b">
                    <a:lnL>
                      <a:noFill/>
                    </a:lnL>
                    <a:lnR>
                      <a:noFill/>
                    </a:lnR>
                    <a:lnT>
                      <a:noFill/>
                    </a:lnT>
                    <a:lnB>
                      <a:noFill/>
                    </a:lnB>
                    <a:noFill/>
                  </a:tcPr>
                </a:tc>
                <a:extLst>
                  <a:ext uri="{0D108BD9-81ED-4DB2-BD59-A6C34878D82A}">
                    <a16:rowId xmlns:a16="http://schemas.microsoft.com/office/drawing/2014/main" val="2311899630"/>
                  </a:ext>
                </a:extLst>
              </a:tr>
              <a:tr h="213173">
                <a:tc>
                  <a:txBody>
                    <a:bodyPr/>
                    <a:lstStyle/>
                    <a:p>
                      <a:pPr algn="ctr" fontAlgn="b"/>
                      <a:r>
                        <a:rPr lang="en-CA" sz="900" b="0" i="0" u="none" strike="noStrike">
                          <a:solidFill>
                            <a:srgbClr val="000000"/>
                          </a:solidFill>
                          <a:effectLst/>
                          <a:latin typeface="Calibri" panose="020F0502020204030204" pitchFamily="34" charset="0"/>
                        </a:rPr>
                        <a:t>4</a:t>
                      </a:r>
                    </a:p>
                  </a:txBody>
                  <a:tcPr marL="6350" marR="6350" marT="6350" marB="0" anchor="b">
                    <a:lnL>
                      <a:noFill/>
                    </a:lnL>
                    <a:lnR>
                      <a:noFill/>
                    </a:lnR>
                    <a:lnT>
                      <a:noFill/>
                    </a:lnT>
                    <a:lnB>
                      <a:noFill/>
                    </a:lnB>
                    <a:noFill/>
                  </a:tcPr>
                </a:tc>
                <a:tc>
                  <a:txBody>
                    <a:bodyPr/>
                    <a:lstStyle/>
                    <a:p>
                      <a:pPr algn="l" fontAlgn="b"/>
                      <a:r>
                        <a:rPr lang="en-CA" sz="1100" b="0" i="0" u="none" strike="noStrike">
                          <a:solidFill>
                            <a:srgbClr val="000000"/>
                          </a:solidFill>
                          <a:effectLst/>
                          <a:latin typeface="Calibri" panose="020F0502020204030204" pitchFamily="34" charset="0"/>
                        </a:rPr>
                        <a:t>Consortium agreement with local stakeholders</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$25,000</a:t>
                      </a:r>
                    </a:p>
                  </a:txBody>
                  <a:tcPr marL="6350" marR="6350" marT="6350" marB="0" anchor="b">
                    <a:lnL>
                      <a:noFill/>
                    </a:lnL>
                    <a:lnR>
                      <a:noFill/>
                    </a:lnR>
                    <a:lnT>
                      <a:noFill/>
                    </a:lnT>
                    <a:lnB>
                      <a:noFill/>
                    </a:lnB>
                    <a:noFill/>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$25,000</a:t>
                      </a:r>
                    </a:p>
                  </a:txBody>
                  <a:tcPr marL="6350" marR="6350" marT="6350" marB="0" anchor="b">
                    <a:lnL>
                      <a:noFill/>
                    </a:lnL>
                    <a:lnR>
                      <a:noFill/>
                    </a:lnR>
                    <a:lnT>
                      <a:noFill/>
                    </a:lnT>
                    <a:lnB>
                      <a:noFill/>
                    </a:lnB>
                    <a:noFill/>
                  </a:tcPr>
                </a:tc>
                <a:extLst>
                  <a:ext uri="{0D108BD9-81ED-4DB2-BD59-A6C34878D82A}">
                    <a16:rowId xmlns:a16="http://schemas.microsoft.com/office/drawing/2014/main" val="3043796688"/>
                  </a:ext>
                </a:extLst>
              </a:tr>
              <a:tr h="213173">
                <a:tc>
                  <a:txBody>
                    <a:bodyPr/>
                    <a:lstStyle/>
                    <a:p>
                      <a:pPr algn="ctr" fontAlgn="b"/>
                      <a:r>
                        <a:rPr lang="en-CA" sz="900" b="0" i="0" u="none" strike="noStrike">
                          <a:solidFill>
                            <a:srgbClr val="000000"/>
                          </a:solidFill>
                          <a:effectLst/>
                          <a:latin typeface="Calibri" panose="020F0502020204030204" pitchFamily="34" charset="0"/>
                        </a:rPr>
                        <a:t>5</a:t>
                      </a:r>
                    </a:p>
                  </a:txBody>
                  <a:tcPr marL="6350" marR="6350" marT="6350" marB="0" anchor="b">
                    <a:lnL>
                      <a:noFill/>
                    </a:lnL>
                    <a:lnR>
                      <a:noFill/>
                    </a:lnR>
                    <a:lnT>
                      <a:noFill/>
                    </a:lnT>
                    <a:lnB>
                      <a:noFill/>
                    </a:lnB>
                    <a:noFill/>
                  </a:tcPr>
                </a:tc>
                <a:tc>
                  <a:txBody>
                    <a:bodyPr/>
                    <a:lstStyle/>
                    <a:p>
                      <a:pPr algn="l" fontAlgn="b"/>
                      <a:r>
                        <a:rPr lang="en-CA" sz="1100" b="0" i="0" u="none" strike="noStrike">
                          <a:solidFill>
                            <a:srgbClr val="000000"/>
                          </a:solidFill>
                          <a:effectLst/>
                          <a:latin typeface="Calibri" panose="020F0502020204030204" pitchFamily="34" charset="0"/>
                        </a:rPr>
                        <a:t>Owner's representative / project management</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$140,000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$140,000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$0</a:t>
                      </a:r>
                    </a:p>
                  </a:txBody>
                  <a:tcPr marL="6350" marR="6350" marT="6350" marB="0" anchor="b">
                    <a:lnL>
                      <a:noFill/>
                    </a:lnL>
                    <a:lnR>
                      <a:noFill/>
                    </a:lnR>
                    <a:lnT>
                      <a:noFill/>
                    </a:lnT>
                    <a:lnB>
                      <a:noFill/>
                    </a:lnB>
                    <a:noFill/>
                  </a:tcPr>
                </a:tc>
                <a:extLst>
                  <a:ext uri="{0D108BD9-81ED-4DB2-BD59-A6C34878D82A}">
                    <a16:rowId xmlns:a16="http://schemas.microsoft.com/office/drawing/2014/main" val="1072280839"/>
                  </a:ext>
                </a:extLst>
              </a:tr>
              <a:tr h="213173">
                <a:tc>
                  <a:txBody>
                    <a:bodyPr/>
                    <a:lstStyle/>
                    <a:p>
                      <a:pPr algn="ctr" fontAlgn="b"/>
                      <a:r>
                        <a:rPr lang="en-CA" sz="900" b="0" i="0" u="none" strike="noStrike">
                          <a:solidFill>
                            <a:srgbClr val="000000"/>
                          </a:solidFill>
                          <a:effectLst/>
                          <a:latin typeface="Calibri" panose="020F0502020204030204" pitchFamily="34" charset="0"/>
                        </a:rPr>
                        <a:t>6</a:t>
                      </a:r>
                    </a:p>
                  </a:txBody>
                  <a:tcPr marL="6350" marR="6350" marT="6350" marB="0" anchor="b">
                    <a:lnL>
                      <a:noFill/>
                    </a:lnL>
                    <a:lnR>
                      <a:noFill/>
                    </a:lnR>
                    <a:lnT>
                      <a:noFill/>
                    </a:lnT>
                    <a:lnB>
                      <a:noFill/>
                    </a:lnB>
                    <a:noFill/>
                  </a:tcPr>
                </a:tc>
                <a:tc>
                  <a:txBody>
                    <a:bodyPr/>
                    <a:lstStyle/>
                    <a:p>
                      <a:pPr algn="l" fontAlgn="b"/>
                      <a:r>
                        <a:rPr lang="en-CA" sz="1100" b="0" i="0" u="none" strike="noStrike">
                          <a:solidFill>
                            <a:srgbClr val="000000"/>
                          </a:solidFill>
                          <a:effectLst/>
                          <a:latin typeface="Calibri" panose="020F0502020204030204" pitchFamily="34" charset="0"/>
                        </a:rPr>
                        <a:t>Market Data Collection and Network Sign-up</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$125,000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$125,000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$0</a:t>
                      </a:r>
                    </a:p>
                  </a:txBody>
                  <a:tcPr marL="6350" marR="6350" marT="6350" marB="0" anchor="b">
                    <a:lnL>
                      <a:noFill/>
                    </a:lnL>
                    <a:lnR>
                      <a:noFill/>
                    </a:lnR>
                    <a:lnT>
                      <a:noFill/>
                    </a:lnT>
                    <a:lnB>
                      <a:noFill/>
                    </a:lnB>
                    <a:noFill/>
                  </a:tcPr>
                </a:tc>
                <a:extLst>
                  <a:ext uri="{0D108BD9-81ED-4DB2-BD59-A6C34878D82A}">
                    <a16:rowId xmlns:a16="http://schemas.microsoft.com/office/drawing/2014/main" val="3369893995"/>
                  </a:ext>
                </a:extLst>
              </a:tr>
              <a:tr h="213173">
                <a:tc>
                  <a:txBody>
                    <a:bodyPr/>
                    <a:lstStyle/>
                    <a:p>
                      <a:pPr algn="ctr" fontAlgn="b"/>
                      <a:r>
                        <a:rPr lang="en-CA" sz="900" b="0" i="0" u="none" strike="noStrike">
                          <a:solidFill>
                            <a:srgbClr val="000000"/>
                          </a:solidFill>
                          <a:effectLst/>
                          <a:latin typeface="Calibri" panose="020F0502020204030204" pitchFamily="34" charset="0"/>
                        </a:rPr>
                        <a:t>7</a:t>
                      </a:r>
                    </a:p>
                  </a:txBody>
                  <a:tcPr marL="6350" marR="6350" marT="6350" marB="0" anchor="b">
                    <a:lnL>
                      <a:noFill/>
                    </a:lnL>
                    <a:lnR>
                      <a:noFill/>
                    </a:lnR>
                    <a:lnT>
                      <a:noFill/>
                    </a:lnT>
                    <a:lnB>
                      <a:noFill/>
                    </a:lnB>
                    <a:noFill/>
                  </a:tcPr>
                </a:tc>
                <a:tc>
                  <a:txBody>
                    <a:bodyPr/>
                    <a:lstStyle/>
                    <a:p>
                      <a:pPr algn="l" fontAlgn="b"/>
                      <a:r>
                        <a:rPr lang="en-CA" sz="1100" b="0" i="0" u="none" strike="noStrike">
                          <a:solidFill>
                            <a:srgbClr val="000000"/>
                          </a:solidFill>
                          <a:effectLst/>
                          <a:latin typeface="Calibri" panose="020F0502020204030204" pitchFamily="34" charset="0"/>
                        </a:rPr>
                        <a:t>Network Promotion and Driving Utilization</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$120,000</a:t>
                      </a:r>
                    </a:p>
                  </a:txBody>
                  <a:tcPr marL="6350" marR="6350" marT="6350" marB="0" anchor="b">
                    <a:lnL>
                      <a:noFill/>
                    </a:lnL>
                    <a:lnR>
                      <a:noFill/>
                    </a:lnR>
                    <a:lnT>
                      <a:noFill/>
                    </a:lnT>
                    <a:lnB>
                      <a:noFill/>
                    </a:lnB>
                    <a:noFill/>
                  </a:tcPr>
                </a:tc>
                <a:tc>
                  <a:txBody>
                    <a:bodyPr/>
                    <a:lstStyle/>
                    <a:p>
                      <a:pPr algn="l" fontAlgn="b"/>
                      <a:endParaRPr lang="en-CA" sz="11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$120,000</a:t>
                      </a:r>
                    </a:p>
                  </a:txBody>
                  <a:tcPr marL="6350" marR="6350" marT="6350" marB="0" anchor="b">
                    <a:lnL>
                      <a:noFill/>
                    </a:lnL>
                    <a:lnR>
                      <a:noFill/>
                    </a:lnR>
                    <a:lnT>
                      <a:noFill/>
                    </a:lnT>
                    <a:lnB>
                      <a:noFill/>
                    </a:lnB>
                    <a:noFill/>
                  </a:tcPr>
                </a:tc>
                <a:extLst>
                  <a:ext uri="{0D108BD9-81ED-4DB2-BD59-A6C34878D82A}">
                    <a16:rowId xmlns:a16="http://schemas.microsoft.com/office/drawing/2014/main" val="626234866"/>
                  </a:ext>
                </a:extLst>
              </a:tr>
              <a:tr h="395473">
                <a:tc>
                  <a:txBody>
                    <a:bodyPr/>
                    <a:lstStyle/>
                    <a:p>
                      <a:pPr algn="ctr" fontAlgn="b"/>
                      <a:r>
                        <a:rPr lang="en-CA" sz="900" b="0" i="0" u="none" strike="noStrike">
                          <a:solidFill>
                            <a:srgbClr val="000000"/>
                          </a:solidFill>
                          <a:effectLst/>
                          <a:latin typeface="Calibri" panose="020F0502020204030204" pitchFamily="34" charset="0"/>
                        </a:rPr>
                        <a:t>8</a:t>
                      </a:r>
                    </a:p>
                  </a:txBody>
                  <a:tcPr marL="6350" marR="6350" marT="6350" marB="0" anchor="b">
                    <a:lnL>
                      <a:noFill/>
                    </a:lnL>
                    <a:lnR>
                      <a:noFill/>
                    </a:lnR>
                    <a:lnT>
                      <a:noFill/>
                    </a:lnT>
                    <a:lnB>
                      <a:noFill/>
                    </a:lnB>
                    <a:noFill/>
                  </a:tcPr>
                </a:tc>
                <a:tc>
                  <a:txBody>
                    <a:bodyPr/>
                    <a:lstStyle/>
                    <a:p>
                      <a:pPr algn="l" fontAlgn="b"/>
                      <a:r>
                        <a:rPr lang="en-CA" sz="1100" b="0" i="0" u="none" strike="noStrike">
                          <a:solidFill>
                            <a:srgbClr val="000000"/>
                          </a:solidFill>
                          <a:effectLst/>
                          <a:latin typeface="Calibri" panose="020F0502020204030204" pitchFamily="34" charset="0"/>
                        </a:rPr>
                        <a:t>Additional financial modeling and SNG assistance*</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$50,000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$40,000</a:t>
                      </a:r>
                    </a:p>
                  </a:txBody>
                  <a:tcPr marL="6350" marR="6350" marT="6350" marB="0" anchor="b">
                    <a:lnL>
                      <a:noFill/>
                    </a:lnL>
                    <a:lnR>
                      <a:noFill/>
                    </a:lnR>
                    <a:lnT>
                      <a:noFill/>
                    </a:lnT>
                    <a:lnB>
                      <a:noFill/>
                    </a:lnB>
                    <a:noFill/>
                  </a:tcPr>
                </a:tc>
                <a:tc>
                  <a:txBody>
                    <a:bodyPr/>
                    <a:lstStyle/>
                    <a:p>
                      <a:pPr algn="r" fontAlgn="b"/>
                      <a:r>
                        <a:rPr lang="en-CA" sz="1100" b="0" i="0" u="none" strike="noStrike">
                          <a:solidFill>
                            <a:srgbClr val="000000"/>
                          </a:solidFill>
                          <a:effectLst/>
                          <a:latin typeface="Calibri" panose="020F0502020204030204" pitchFamily="34" charset="0"/>
                        </a:rPr>
                        <a:t>$10,000</a:t>
                      </a:r>
                    </a:p>
                  </a:txBody>
                  <a:tcPr marL="6350" marR="6350" marT="6350" marB="0" anchor="b">
                    <a:lnL>
                      <a:noFill/>
                    </a:lnL>
                    <a:lnR>
                      <a:noFill/>
                    </a:lnR>
                    <a:lnT>
                      <a:noFill/>
                    </a:lnT>
                    <a:lnB>
                      <a:noFill/>
                    </a:lnB>
                    <a:noFill/>
                  </a:tcPr>
                </a:tc>
                <a:extLst>
                  <a:ext uri="{0D108BD9-81ED-4DB2-BD59-A6C34878D82A}">
                    <a16:rowId xmlns:a16="http://schemas.microsoft.com/office/drawing/2014/main" val="1863782196"/>
                  </a:ext>
                </a:extLst>
              </a:tr>
              <a:tr h="213173">
                <a:tc>
                  <a:txBody>
                    <a:bodyPr/>
                    <a:lstStyle/>
                    <a:p>
                      <a:pPr algn="ctr" fontAlgn="b"/>
                      <a:endParaRPr lang="en-CA" sz="9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r" fontAlgn="b"/>
                      <a:r>
                        <a:rPr lang="en-CA" sz="1100" b="1" i="0" u="none" strike="noStrike">
                          <a:solidFill>
                            <a:srgbClr val="000000"/>
                          </a:solidFill>
                          <a:effectLst/>
                          <a:latin typeface="Calibri" panose="020F0502020204030204" pitchFamily="34" charset="0"/>
                        </a:rPr>
                        <a:t>Total</a:t>
                      </a:r>
                    </a:p>
                  </a:txBody>
                  <a:tcPr marL="6350" marR="6350" marT="6350" marB="0" anchor="b">
                    <a:lnL>
                      <a:noFill/>
                    </a:lnL>
                    <a:lnR>
                      <a:noFill/>
                    </a:lnR>
                    <a:lnT>
                      <a:noFill/>
                    </a:lnT>
                    <a:lnB>
                      <a:noFill/>
                    </a:lnB>
                    <a:noFill/>
                  </a:tcPr>
                </a:tc>
                <a:tc>
                  <a:txBody>
                    <a:bodyPr/>
                    <a:lstStyle/>
                    <a:p>
                      <a:pPr algn="r" fontAlgn="b"/>
                      <a:r>
                        <a:rPr lang="en-CA" sz="1100" b="1" i="0" u="none" strike="noStrike">
                          <a:solidFill>
                            <a:srgbClr val="000000"/>
                          </a:solidFill>
                          <a:effectLst/>
                          <a:latin typeface="Calibri" panose="020F0502020204030204" pitchFamily="34" charset="0"/>
                        </a:rPr>
                        <a:t>$860,000</a:t>
                      </a:r>
                    </a:p>
                  </a:txBody>
                  <a:tcPr marL="6350" marR="6350" marT="6350" marB="0" anchor="b">
                    <a:lnL>
                      <a:noFill/>
                    </a:lnL>
                    <a:lnR>
                      <a:noFill/>
                    </a:lnR>
                    <a:lnT>
                      <a:noFill/>
                    </a:lnT>
                    <a:lnB>
                      <a:noFill/>
                    </a:lnB>
                    <a:noFill/>
                  </a:tcPr>
                </a:tc>
                <a:tc>
                  <a:txBody>
                    <a:bodyPr/>
                    <a:lstStyle/>
                    <a:p>
                      <a:pPr algn="r" fontAlgn="b"/>
                      <a:r>
                        <a:rPr lang="en-CA" sz="1100" b="1" i="0" u="none" strike="noStrike">
                          <a:solidFill>
                            <a:srgbClr val="000000"/>
                          </a:solidFill>
                          <a:effectLst/>
                          <a:latin typeface="Calibri" panose="020F0502020204030204" pitchFamily="34" charset="0"/>
                        </a:rPr>
                        <a:t>$705,000</a:t>
                      </a:r>
                    </a:p>
                  </a:txBody>
                  <a:tcPr marL="6350" marR="6350" marT="6350" marB="0" anchor="b">
                    <a:lnL>
                      <a:noFill/>
                    </a:lnL>
                    <a:lnR>
                      <a:noFill/>
                    </a:lnR>
                    <a:lnT>
                      <a:noFill/>
                    </a:lnT>
                    <a:lnB>
                      <a:noFill/>
                    </a:lnB>
                    <a:noFill/>
                  </a:tcPr>
                </a:tc>
                <a:tc>
                  <a:txBody>
                    <a:bodyPr/>
                    <a:lstStyle/>
                    <a:p>
                      <a:pPr algn="r" fontAlgn="b"/>
                      <a:r>
                        <a:rPr lang="en-CA" sz="1100" b="1" i="0" u="none" strike="noStrike">
                          <a:solidFill>
                            <a:srgbClr val="000000"/>
                          </a:solidFill>
                          <a:effectLst/>
                          <a:latin typeface="Calibri" panose="020F0502020204030204" pitchFamily="34" charset="0"/>
                        </a:rPr>
                        <a:t>$155,000</a:t>
                      </a:r>
                    </a:p>
                  </a:txBody>
                  <a:tcPr marL="6350" marR="6350" marT="6350" marB="0" anchor="b">
                    <a:lnL>
                      <a:noFill/>
                    </a:lnL>
                    <a:lnR>
                      <a:noFill/>
                    </a:lnR>
                    <a:lnT>
                      <a:noFill/>
                    </a:lnT>
                    <a:lnB>
                      <a:noFill/>
                    </a:lnB>
                    <a:noFill/>
                  </a:tcPr>
                </a:tc>
                <a:extLst>
                  <a:ext uri="{0D108BD9-81ED-4DB2-BD59-A6C34878D82A}">
                    <a16:rowId xmlns:a16="http://schemas.microsoft.com/office/drawing/2014/main" val="1877966901"/>
                  </a:ext>
                </a:extLst>
              </a:tr>
              <a:tr h="213173">
                <a:tc>
                  <a:txBody>
                    <a:bodyPr/>
                    <a:lstStyle/>
                    <a:p>
                      <a:pPr algn="ctr" fontAlgn="b"/>
                      <a:endParaRPr lang="en-CA" sz="900" b="0"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r>
                        <a:rPr lang="en-CA" sz="1000" b="0" i="0" u="none" strike="noStrike">
                          <a:solidFill>
                            <a:srgbClr val="000000"/>
                          </a:solidFill>
                          <a:effectLst/>
                          <a:latin typeface="Calibri" panose="020F0502020204030204" pitchFamily="34" charset="0"/>
                        </a:rPr>
                        <a:t>*Note: requires Commission resolution</a:t>
                      </a:r>
                    </a:p>
                  </a:txBody>
                  <a:tcPr marL="6350" marR="6350" marT="6350" marB="0" anchor="b">
                    <a:lnL>
                      <a:noFill/>
                    </a:lnL>
                    <a:lnR>
                      <a:noFill/>
                    </a:lnR>
                    <a:lnT>
                      <a:noFill/>
                    </a:lnT>
                    <a:lnB>
                      <a:noFill/>
                    </a:lnB>
                    <a:noFill/>
                  </a:tcPr>
                </a:tc>
                <a:tc>
                  <a:txBody>
                    <a:bodyPr/>
                    <a:lstStyle/>
                    <a:p>
                      <a:pPr algn="l" fontAlgn="b"/>
                      <a:endParaRPr lang="en-CA" sz="1100" b="1"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endParaRPr lang="en-CA" sz="1100" b="1" i="0" u="none" strike="noStrike">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tc>
                  <a:txBody>
                    <a:bodyPr/>
                    <a:lstStyle/>
                    <a:p>
                      <a:pPr algn="l" fontAlgn="b"/>
                      <a:endParaRPr lang="en-CA" sz="1100" b="1"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noFill/>
                  </a:tcPr>
                </a:tc>
                <a:extLst>
                  <a:ext uri="{0D108BD9-81ED-4DB2-BD59-A6C34878D82A}">
                    <a16:rowId xmlns:a16="http://schemas.microsoft.com/office/drawing/2014/main" val="683129882"/>
                  </a:ext>
                </a:extLst>
              </a:tr>
            </a:tbl>
          </a:graphicData>
        </a:graphic>
      </p:graphicFrame>
    </p:spTree>
    <p:extLst>
      <p:ext uri="{BB962C8B-B14F-4D97-AF65-F5344CB8AC3E}">
        <p14:creationId xmlns:p14="http://schemas.microsoft.com/office/powerpoint/2010/main" val="4263187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2E5AF-6405-B52F-2C54-3E36381AA5C1}"/>
              </a:ext>
            </a:extLst>
          </p:cNvPr>
          <p:cNvSpPr>
            <a:spLocks noGrp="1"/>
          </p:cNvSpPr>
          <p:nvPr>
            <p:ph type="title"/>
          </p:nvPr>
        </p:nvSpPr>
        <p:spPr/>
        <p:txBody>
          <a:bodyPr/>
          <a:lstStyle/>
          <a:p>
            <a:r>
              <a:rPr lang="en-US" dirty="0"/>
              <a:t>Agenda</a:t>
            </a:r>
            <a:endParaRPr lang="en-CA" dirty="0"/>
          </a:p>
        </p:txBody>
      </p:sp>
      <p:sp>
        <p:nvSpPr>
          <p:cNvPr id="3" name="Content Placeholder 2">
            <a:extLst>
              <a:ext uri="{FF2B5EF4-FFF2-40B4-BE49-F238E27FC236}">
                <a16:creationId xmlns:a16="http://schemas.microsoft.com/office/drawing/2014/main" id="{673FDA37-C522-9455-4682-787022DB0C89}"/>
              </a:ext>
            </a:extLst>
          </p:cNvPr>
          <p:cNvSpPr>
            <a:spLocks noGrp="1"/>
          </p:cNvSpPr>
          <p:nvPr>
            <p:ph idx="1"/>
          </p:nvPr>
        </p:nvSpPr>
        <p:spPr>
          <a:xfrm>
            <a:off x="1272988" y="1290416"/>
            <a:ext cx="10080812" cy="4886547"/>
          </a:xfrm>
        </p:spPr>
        <p:txBody>
          <a:bodyPr>
            <a:normAutofit/>
          </a:bodyPr>
          <a:lstStyle/>
          <a:p>
            <a:pPr marL="0" indent="0">
              <a:lnSpc>
                <a:spcPct val="100000"/>
              </a:lnSpc>
              <a:spcBef>
                <a:spcPts val="0"/>
              </a:spcBef>
              <a:buNone/>
            </a:pPr>
            <a:r>
              <a:rPr lang="en-US" dirty="0"/>
              <a:t>Follow-up on community-owned networks in Oregon</a:t>
            </a:r>
          </a:p>
          <a:p>
            <a:pPr lvl="1">
              <a:lnSpc>
                <a:spcPct val="100000"/>
              </a:lnSpc>
              <a:spcBef>
                <a:spcPts val="0"/>
              </a:spcBef>
              <a:spcAft>
                <a:spcPts val="300"/>
              </a:spcAft>
            </a:pPr>
            <a:r>
              <a:rPr lang="en-US" sz="2200" dirty="0" err="1"/>
              <a:t>SandyNet</a:t>
            </a:r>
            <a:r>
              <a:rPr lang="en-US" sz="2200" dirty="0"/>
              <a:t> – City of Sandy</a:t>
            </a:r>
          </a:p>
          <a:p>
            <a:pPr lvl="1">
              <a:lnSpc>
                <a:spcPct val="100000"/>
              </a:lnSpc>
              <a:spcBef>
                <a:spcPts val="0"/>
              </a:spcBef>
              <a:spcAft>
                <a:spcPts val="300"/>
              </a:spcAft>
            </a:pPr>
            <a:r>
              <a:rPr lang="en-US" sz="2200" dirty="0"/>
              <a:t>MINET – Monmouth / Independence</a:t>
            </a:r>
          </a:p>
          <a:p>
            <a:pPr lvl="1">
              <a:lnSpc>
                <a:spcPct val="100000"/>
              </a:lnSpc>
              <a:spcBef>
                <a:spcPts val="0"/>
              </a:spcBef>
              <a:spcAft>
                <a:spcPts val="300"/>
              </a:spcAft>
            </a:pPr>
            <a:r>
              <a:rPr lang="en-US" sz="2200" dirty="0"/>
              <a:t>CBX - Clackamas County</a:t>
            </a:r>
          </a:p>
          <a:p>
            <a:pPr marL="0" indent="0">
              <a:lnSpc>
                <a:spcPct val="100000"/>
              </a:lnSpc>
              <a:spcBef>
                <a:spcPts val="0"/>
              </a:spcBef>
              <a:buNone/>
            </a:pPr>
            <a:endParaRPr lang="en-US" sz="1400" dirty="0"/>
          </a:p>
          <a:p>
            <a:pPr marL="0" indent="0">
              <a:lnSpc>
                <a:spcPct val="100000"/>
              </a:lnSpc>
              <a:spcBef>
                <a:spcPts val="0"/>
              </a:spcBef>
              <a:buFont typeface="Arial" panose="020B0604020202020204" pitchFamily="34" charset="0"/>
              <a:buNone/>
            </a:pPr>
            <a:r>
              <a:rPr lang="en-US" dirty="0"/>
              <a:t>Broadband investment options – updated financial analysis</a:t>
            </a:r>
          </a:p>
          <a:p>
            <a:pPr lvl="1">
              <a:lnSpc>
                <a:spcPct val="100000"/>
              </a:lnSpc>
              <a:spcBef>
                <a:spcPts val="0"/>
              </a:spcBef>
              <a:spcAft>
                <a:spcPts val="300"/>
              </a:spcAft>
            </a:pPr>
            <a:r>
              <a:rPr lang="en-US" sz="2200" dirty="0"/>
              <a:t>Do nothing</a:t>
            </a:r>
          </a:p>
          <a:p>
            <a:pPr lvl="1">
              <a:lnSpc>
                <a:spcPct val="100000"/>
              </a:lnSpc>
              <a:spcBef>
                <a:spcPts val="0"/>
              </a:spcBef>
              <a:spcAft>
                <a:spcPts val="300"/>
              </a:spcAft>
            </a:pPr>
            <a:r>
              <a:rPr lang="en-US" sz="2200" dirty="0"/>
              <a:t>BEAD only</a:t>
            </a:r>
          </a:p>
          <a:p>
            <a:pPr lvl="1">
              <a:lnSpc>
                <a:spcPct val="100000"/>
              </a:lnSpc>
              <a:spcBef>
                <a:spcPts val="0"/>
              </a:spcBef>
              <a:spcAft>
                <a:spcPts val="300"/>
              </a:spcAft>
            </a:pPr>
            <a:r>
              <a:rPr lang="en-US" sz="2200" dirty="0"/>
              <a:t>BEAD plus non-BEAD eligible</a:t>
            </a:r>
          </a:p>
          <a:p>
            <a:pPr lvl="1">
              <a:lnSpc>
                <a:spcPct val="100000"/>
              </a:lnSpc>
              <a:spcBef>
                <a:spcPts val="0"/>
              </a:spcBef>
              <a:spcAft>
                <a:spcPts val="300"/>
              </a:spcAft>
            </a:pPr>
            <a:r>
              <a:rPr lang="en-US" sz="2200" dirty="0"/>
              <a:t>Community Anchor Ring</a:t>
            </a:r>
          </a:p>
          <a:p>
            <a:pPr lvl="1">
              <a:lnSpc>
                <a:spcPct val="100000"/>
              </a:lnSpc>
              <a:spcBef>
                <a:spcPts val="0"/>
              </a:spcBef>
              <a:spcAft>
                <a:spcPts val="300"/>
              </a:spcAft>
            </a:pPr>
            <a:r>
              <a:rPr lang="en-US" sz="2200" dirty="0"/>
              <a:t>63-20 model discussion (non-profit)</a:t>
            </a:r>
          </a:p>
          <a:p>
            <a:pPr marL="320040" lvl="1" indent="0">
              <a:lnSpc>
                <a:spcPct val="100000"/>
              </a:lnSpc>
              <a:spcBef>
                <a:spcPts val="0"/>
              </a:spcBef>
              <a:buNone/>
            </a:pPr>
            <a:endParaRPr lang="en-CA" sz="1600" dirty="0"/>
          </a:p>
          <a:p>
            <a:pPr marL="0" indent="-26035">
              <a:lnSpc>
                <a:spcPct val="100000"/>
              </a:lnSpc>
              <a:spcBef>
                <a:spcPts val="0"/>
              </a:spcBef>
              <a:buNone/>
            </a:pPr>
            <a:r>
              <a:rPr lang="en-CA" dirty="0"/>
              <a:t>Direction from Board - which Option(s) to pursue </a:t>
            </a:r>
            <a:endParaRPr lang="en-US" dirty="0"/>
          </a:p>
        </p:txBody>
      </p:sp>
      <p:sp>
        <p:nvSpPr>
          <p:cNvPr id="4" name="Slide Number Placeholder 3">
            <a:extLst>
              <a:ext uri="{FF2B5EF4-FFF2-40B4-BE49-F238E27FC236}">
                <a16:creationId xmlns:a16="http://schemas.microsoft.com/office/drawing/2014/main" id="{4F9D96C3-399D-FC9A-8469-6A6EC4603104}"/>
              </a:ext>
            </a:extLst>
          </p:cNvPr>
          <p:cNvSpPr>
            <a:spLocks noGrp="1"/>
          </p:cNvSpPr>
          <p:nvPr>
            <p:ph type="sldNum" sz="quarter" idx="12"/>
          </p:nvPr>
        </p:nvSpPr>
        <p:spPr/>
        <p:txBody>
          <a:bodyPr/>
          <a:lstStyle/>
          <a:p>
            <a:fld id="{BA2C49B0-D810-45CC-B787-0B3D58EA171D}" type="slidenum">
              <a:rPr lang="en-CA" smtClean="0"/>
              <a:t>2</a:t>
            </a:fld>
            <a:endParaRPr lang="en-CA" dirty="0"/>
          </a:p>
        </p:txBody>
      </p:sp>
    </p:spTree>
    <p:extLst>
      <p:ext uri="{BB962C8B-B14F-4D97-AF65-F5344CB8AC3E}">
        <p14:creationId xmlns:p14="http://schemas.microsoft.com/office/powerpoint/2010/main" val="2499514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B667A-463C-1040-A3DF-15E75851D7D3}"/>
              </a:ext>
            </a:extLst>
          </p:cNvPr>
          <p:cNvSpPr>
            <a:spLocks noGrp="1"/>
          </p:cNvSpPr>
          <p:nvPr>
            <p:ph type="title"/>
          </p:nvPr>
        </p:nvSpPr>
        <p:spPr/>
        <p:txBody>
          <a:bodyPr/>
          <a:lstStyle/>
          <a:p>
            <a:r>
              <a:rPr lang="en-CA" dirty="0"/>
              <a:t>Budget Considerations</a:t>
            </a:r>
          </a:p>
        </p:txBody>
      </p:sp>
      <p:sp>
        <p:nvSpPr>
          <p:cNvPr id="3" name="Content Placeholder 2">
            <a:extLst>
              <a:ext uri="{FF2B5EF4-FFF2-40B4-BE49-F238E27FC236}">
                <a16:creationId xmlns:a16="http://schemas.microsoft.com/office/drawing/2014/main" id="{3E427D5B-B199-1406-463A-3DDACA298671}"/>
              </a:ext>
            </a:extLst>
          </p:cNvPr>
          <p:cNvSpPr>
            <a:spLocks noGrp="1"/>
          </p:cNvSpPr>
          <p:nvPr>
            <p:ph idx="1"/>
          </p:nvPr>
        </p:nvSpPr>
        <p:spPr>
          <a:xfrm>
            <a:off x="2023008" y="1537486"/>
            <a:ext cx="9330791" cy="4534280"/>
          </a:xfrm>
        </p:spPr>
        <p:txBody>
          <a:bodyPr>
            <a:normAutofit/>
          </a:bodyPr>
          <a:lstStyle/>
          <a:p>
            <a:pPr marL="0" indent="0">
              <a:buNone/>
            </a:pPr>
            <a:r>
              <a:rPr lang="en-CA" sz="2400" b="1" dirty="0"/>
              <a:t>Revenue bond financing - reimbursable costs</a:t>
            </a:r>
            <a:r>
              <a:rPr lang="en-CA" sz="2400" dirty="0"/>
              <a:t>	</a:t>
            </a:r>
          </a:p>
          <a:p>
            <a:r>
              <a:rPr lang="en-CA" sz="2400" dirty="0"/>
              <a:t>Construction capital</a:t>
            </a:r>
          </a:p>
          <a:p>
            <a:r>
              <a:rPr lang="en-CA" sz="2400" dirty="0"/>
              <a:t>Capitalized interest</a:t>
            </a:r>
          </a:p>
          <a:p>
            <a:r>
              <a:rPr lang="en-CA" sz="2400" dirty="0"/>
              <a:t>Bond financing</a:t>
            </a:r>
          </a:p>
          <a:p>
            <a:r>
              <a:rPr lang="en-CA" sz="2400" dirty="0"/>
              <a:t>Broadband market study and project preparation</a:t>
            </a:r>
          </a:p>
          <a:p>
            <a:r>
              <a:rPr lang="en-CA" sz="2400" dirty="0"/>
              <a:t>Owner's project management</a:t>
            </a:r>
          </a:p>
          <a:p>
            <a:r>
              <a:rPr lang="en-CA" sz="2400" dirty="0"/>
              <a:t>Network design, maps</a:t>
            </a:r>
          </a:p>
          <a:p>
            <a:r>
              <a:rPr lang="en-CA" sz="2400" dirty="0"/>
              <a:t>Insurance / performance bond</a:t>
            </a:r>
          </a:p>
          <a:p>
            <a:endParaRPr lang="en-CA" sz="2400" dirty="0"/>
          </a:p>
        </p:txBody>
      </p:sp>
      <p:sp>
        <p:nvSpPr>
          <p:cNvPr id="4" name="Slide Number Placeholder 3">
            <a:extLst>
              <a:ext uri="{FF2B5EF4-FFF2-40B4-BE49-F238E27FC236}">
                <a16:creationId xmlns:a16="http://schemas.microsoft.com/office/drawing/2014/main" id="{421B1992-42C6-7ADB-1851-BC8D459DB230}"/>
              </a:ext>
            </a:extLst>
          </p:cNvPr>
          <p:cNvSpPr>
            <a:spLocks noGrp="1"/>
          </p:cNvSpPr>
          <p:nvPr>
            <p:ph type="sldNum" sz="quarter" idx="12"/>
          </p:nvPr>
        </p:nvSpPr>
        <p:spPr/>
        <p:txBody>
          <a:bodyPr/>
          <a:lstStyle/>
          <a:p>
            <a:fld id="{BA2C49B0-D810-45CC-B787-0B3D58EA171D}" type="slidenum">
              <a:rPr lang="en-CA" smtClean="0"/>
              <a:t>20</a:t>
            </a:fld>
            <a:endParaRPr lang="en-CA" dirty="0"/>
          </a:p>
        </p:txBody>
      </p:sp>
    </p:spTree>
    <p:extLst>
      <p:ext uri="{BB962C8B-B14F-4D97-AF65-F5344CB8AC3E}">
        <p14:creationId xmlns:p14="http://schemas.microsoft.com/office/powerpoint/2010/main" val="3020064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CFA24-6027-EA67-1574-3C4677C7F1A7}"/>
              </a:ext>
            </a:extLst>
          </p:cNvPr>
          <p:cNvSpPr>
            <a:spLocks noGrp="1"/>
          </p:cNvSpPr>
          <p:nvPr>
            <p:ph type="title"/>
          </p:nvPr>
        </p:nvSpPr>
        <p:spPr/>
        <p:txBody>
          <a:bodyPr>
            <a:normAutofit/>
          </a:bodyPr>
          <a:lstStyle/>
          <a:p>
            <a:r>
              <a:rPr lang="en-CA" dirty="0"/>
              <a:t>Columbia County Financial Modeling</a:t>
            </a:r>
          </a:p>
        </p:txBody>
      </p:sp>
      <p:sp>
        <p:nvSpPr>
          <p:cNvPr id="4" name="Slide Number Placeholder 3">
            <a:extLst>
              <a:ext uri="{FF2B5EF4-FFF2-40B4-BE49-F238E27FC236}">
                <a16:creationId xmlns:a16="http://schemas.microsoft.com/office/drawing/2014/main" id="{6C9656BA-4738-F586-DFF1-1218C019BE78}"/>
              </a:ext>
            </a:extLst>
          </p:cNvPr>
          <p:cNvSpPr>
            <a:spLocks noGrp="1"/>
          </p:cNvSpPr>
          <p:nvPr>
            <p:ph type="sldNum" sz="quarter" idx="12"/>
          </p:nvPr>
        </p:nvSpPr>
        <p:spPr/>
        <p:txBody>
          <a:bodyPr/>
          <a:lstStyle/>
          <a:p>
            <a:fld id="{BA2C49B0-D810-45CC-B787-0B3D58EA171D}" type="slidenum">
              <a:rPr lang="en-CA" smtClean="0"/>
              <a:t>21</a:t>
            </a:fld>
            <a:endParaRPr lang="en-CA" dirty="0"/>
          </a:p>
        </p:txBody>
      </p:sp>
      <p:pic>
        <p:nvPicPr>
          <p:cNvPr id="3" name="Picture 2">
            <a:extLst>
              <a:ext uri="{FF2B5EF4-FFF2-40B4-BE49-F238E27FC236}">
                <a16:creationId xmlns:a16="http://schemas.microsoft.com/office/drawing/2014/main" id="{AB3EA507-BA52-FBF5-0F01-A4A5D910B897}"/>
              </a:ext>
            </a:extLst>
          </p:cNvPr>
          <p:cNvPicPr>
            <a:picLocks noChangeAspect="1"/>
          </p:cNvPicPr>
          <p:nvPr/>
        </p:nvPicPr>
        <p:blipFill>
          <a:blip r:embed="rId2"/>
          <a:stretch>
            <a:fillRect/>
          </a:stretch>
        </p:blipFill>
        <p:spPr>
          <a:xfrm>
            <a:off x="712694" y="1132740"/>
            <a:ext cx="10641105" cy="5186453"/>
          </a:xfrm>
          <a:prstGeom prst="rect">
            <a:avLst/>
          </a:prstGeom>
        </p:spPr>
      </p:pic>
    </p:spTree>
    <p:extLst>
      <p:ext uri="{BB962C8B-B14F-4D97-AF65-F5344CB8AC3E}">
        <p14:creationId xmlns:p14="http://schemas.microsoft.com/office/powerpoint/2010/main" val="48457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9BACF-2329-A0A1-CA60-856F15175F74}"/>
              </a:ext>
            </a:extLst>
          </p:cNvPr>
          <p:cNvSpPr>
            <a:spLocks noGrp="1"/>
          </p:cNvSpPr>
          <p:nvPr>
            <p:ph type="title"/>
          </p:nvPr>
        </p:nvSpPr>
        <p:spPr/>
        <p:txBody>
          <a:bodyPr/>
          <a:lstStyle/>
          <a:p>
            <a:r>
              <a:rPr lang="en-CA" dirty="0" err="1"/>
              <a:t>SandyNet</a:t>
            </a:r>
            <a:r>
              <a:rPr lang="en-CA" dirty="0"/>
              <a:t> Advisory Board</a:t>
            </a:r>
          </a:p>
        </p:txBody>
      </p:sp>
      <p:sp>
        <p:nvSpPr>
          <p:cNvPr id="3" name="Content Placeholder 2">
            <a:extLst>
              <a:ext uri="{FF2B5EF4-FFF2-40B4-BE49-F238E27FC236}">
                <a16:creationId xmlns:a16="http://schemas.microsoft.com/office/drawing/2014/main" id="{7969155B-DE80-ADC7-5434-D90130F708AA}"/>
              </a:ext>
            </a:extLst>
          </p:cNvPr>
          <p:cNvSpPr>
            <a:spLocks noGrp="1"/>
          </p:cNvSpPr>
          <p:nvPr>
            <p:ph idx="1"/>
          </p:nvPr>
        </p:nvSpPr>
        <p:spPr/>
        <p:txBody>
          <a:bodyPr/>
          <a:lstStyle/>
          <a:p>
            <a:pPr marL="0" indent="0">
              <a:buNone/>
            </a:pPr>
            <a:r>
              <a:rPr lang="en-CA" dirty="0"/>
              <a:t>The purpose of the </a:t>
            </a:r>
            <a:r>
              <a:rPr lang="en-CA" dirty="0" err="1"/>
              <a:t>SandyNet</a:t>
            </a:r>
            <a:r>
              <a:rPr lang="en-CA" dirty="0"/>
              <a:t> Advisory Board is to advise the City Council on the operations, long-term strategy, growth, and scope of services offered by </a:t>
            </a:r>
            <a:r>
              <a:rPr lang="en-CA" dirty="0" err="1"/>
              <a:t>SandyNet</a:t>
            </a:r>
            <a:r>
              <a:rPr lang="en-CA" dirty="0"/>
              <a:t>, the City’s municipal telecommunications utility, to meet the current and future needs of Sandy and the greater service area.  </a:t>
            </a:r>
          </a:p>
          <a:p>
            <a:pPr marL="0" indent="0">
              <a:buNone/>
            </a:pPr>
            <a:endParaRPr lang="en-CA" dirty="0"/>
          </a:p>
          <a:p>
            <a:pPr marL="0" indent="0">
              <a:buNone/>
            </a:pPr>
            <a:r>
              <a:rPr lang="en-CA" dirty="0"/>
              <a:t>No more than two Board Members may reside outside of the city limits of the City of Sandy. All Board Members must reside within the boundaries of the Oregon Trail School District. </a:t>
            </a:r>
          </a:p>
        </p:txBody>
      </p:sp>
      <p:sp>
        <p:nvSpPr>
          <p:cNvPr id="4" name="Slide Number Placeholder 3">
            <a:extLst>
              <a:ext uri="{FF2B5EF4-FFF2-40B4-BE49-F238E27FC236}">
                <a16:creationId xmlns:a16="http://schemas.microsoft.com/office/drawing/2014/main" id="{7B8ADD88-94DA-22A5-B828-3B4AB8F8EB0B}"/>
              </a:ext>
            </a:extLst>
          </p:cNvPr>
          <p:cNvSpPr>
            <a:spLocks noGrp="1"/>
          </p:cNvSpPr>
          <p:nvPr>
            <p:ph type="sldNum" sz="quarter" idx="12"/>
          </p:nvPr>
        </p:nvSpPr>
        <p:spPr/>
        <p:txBody>
          <a:bodyPr/>
          <a:lstStyle/>
          <a:p>
            <a:fld id="{BA2C49B0-D810-45CC-B787-0B3D58EA171D}" type="slidenum">
              <a:rPr lang="en-CA" smtClean="0"/>
              <a:t>22</a:t>
            </a:fld>
            <a:endParaRPr lang="en-CA" dirty="0"/>
          </a:p>
        </p:txBody>
      </p:sp>
    </p:spTree>
    <p:extLst>
      <p:ext uri="{BB962C8B-B14F-4D97-AF65-F5344CB8AC3E}">
        <p14:creationId xmlns:p14="http://schemas.microsoft.com/office/powerpoint/2010/main" val="3454569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54A99-D4C1-12A1-4432-3929BE35C041}"/>
              </a:ext>
            </a:extLst>
          </p:cNvPr>
          <p:cNvSpPr>
            <a:spLocks noGrp="1"/>
          </p:cNvSpPr>
          <p:nvPr>
            <p:ph type="title"/>
          </p:nvPr>
        </p:nvSpPr>
        <p:spPr/>
        <p:txBody>
          <a:bodyPr/>
          <a:lstStyle/>
          <a:p>
            <a:r>
              <a:rPr lang="en-US" dirty="0" err="1"/>
              <a:t>SandyNet</a:t>
            </a:r>
            <a:endParaRPr lang="en-CA" dirty="0"/>
          </a:p>
        </p:txBody>
      </p:sp>
      <p:sp>
        <p:nvSpPr>
          <p:cNvPr id="3" name="Content Placeholder 2">
            <a:extLst>
              <a:ext uri="{FF2B5EF4-FFF2-40B4-BE49-F238E27FC236}">
                <a16:creationId xmlns:a16="http://schemas.microsoft.com/office/drawing/2014/main" id="{10BB5B6B-5FF0-7234-4F5E-6110F540F8E1}"/>
              </a:ext>
            </a:extLst>
          </p:cNvPr>
          <p:cNvSpPr>
            <a:spLocks noGrp="1"/>
          </p:cNvSpPr>
          <p:nvPr>
            <p:ph idx="1"/>
          </p:nvPr>
        </p:nvSpPr>
        <p:spPr>
          <a:xfrm>
            <a:off x="590719" y="1290416"/>
            <a:ext cx="11167008" cy="4886547"/>
          </a:xfrm>
        </p:spPr>
        <p:txBody>
          <a:bodyPr>
            <a:normAutofit/>
          </a:bodyPr>
          <a:lstStyle/>
          <a:p>
            <a:r>
              <a:rPr lang="en-US" sz="2400" dirty="0"/>
              <a:t>2001 – “If the City of Sandy cannot get a DSL connection, what can the residents get?”</a:t>
            </a:r>
          </a:p>
          <a:p>
            <a:r>
              <a:rPr lang="en-US" sz="2400" dirty="0"/>
              <a:t>2002 – </a:t>
            </a:r>
            <a:r>
              <a:rPr lang="en-US" sz="2400" dirty="0" err="1"/>
              <a:t>SandyNet</a:t>
            </a:r>
            <a:r>
              <a:rPr lang="en-US" sz="2400" dirty="0"/>
              <a:t> started with DSL, wireless, and dial-up</a:t>
            </a:r>
          </a:p>
          <a:p>
            <a:r>
              <a:rPr lang="en-US" sz="2400" dirty="0"/>
              <a:t>2013 – </a:t>
            </a:r>
            <a:r>
              <a:rPr lang="en-US" sz="2400" dirty="0" err="1"/>
              <a:t>SandyNet</a:t>
            </a:r>
            <a:r>
              <a:rPr lang="en-US" sz="2400" dirty="0"/>
              <a:t> decided for a city-wide fiber network</a:t>
            </a:r>
          </a:p>
          <a:p>
            <a:pPr lvl="1"/>
            <a:r>
              <a:rPr lang="en-CA" sz="1800" dirty="0"/>
              <a:t>As the city examined its options, it developed a plan to finance the network itself and build it with a contractor experienced in fiber networks. </a:t>
            </a:r>
            <a:r>
              <a:rPr lang="en-CA" sz="1200" dirty="0">
                <a:hlinkClick r:id="rId2"/>
              </a:rPr>
              <a:t>https://ilsr.org/wp-content/uploads/2015/11/sandynet-2015.pdf</a:t>
            </a:r>
            <a:r>
              <a:rPr lang="en-CA" sz="1200" dirty="0"/>
              <a:t> </a:t>
            </a:r>
            <a:endParaRPr lang="en-US" sz="1200" dirty="0"/>
          </a:p>
          <a:p>
            <a:r>
              <a:rPr lang="en-US" sz="2400" dirty="0"/>
              <a:t>$7.5 million revenue bond, no use of taxpayer dollars</a:t>
            </a:r>
          </a:p>
          <a:p>
            <a:r>
              <a:rPr lang="en-US" sz="2400" dirty="0"/>
              <a:t>To break-even, </a:t>
            </a:r>
            <a:r>
              <a:rPr lang="en-US" sz="2400" dirty="0" err="1"/>
              <a:t>SandyNet</a:t>
            </a:r>
            <a:r>
              <a:rPr lang="en-US" sz="2400" dirty="0"/>
              <a:t> needed 35% of Sandy to subscribe</a:t>
            </a:r>
          </a:p>
          <a:p>
            <a:r>
              <a:rPr lang="en-US" sz="2400" dirty="0"/>
              <a:t>As of June 2015, 60% of Sandy had subscribed</a:t>
            </a:r>
          </a:p>
          <a:p>
            <a:r>
              <a:rPr lang="en-US" sz="2400" dirty="0"/>
              <a:t>2018 – offered 1 Gigabit symmetric for $60/month</a:t>
            </a:r>
          </a:p>
          <a:p>
            <a:endParaRPr lang="en-US" sz="2400" dirty="0"/>
          </a:p>
          <a:p>
            <a:pPr marL="0" indent="0">
              <a:buNone/>
            </a:pPr>
            <a:r>
              <a:rPr lang="en-US" sz="1600" dirty="0">
                <a:hlinkClick r:id="rId3"/>
              </a:rPr>
              <a:t>https://youtu.be/fBztjr2uCzg?si=wm-2Wlkplgq8jsCO</a:t>
            </a:r>
            <a:endParaRPr lang="en-US" sz="1600" dirty="0"/>
          </a:p>
          <a:p>
            <a:endParaRPr lang="en-US" sz="2400" dirty="0"/>
          </a:p>
          <a:p>
            <a:endParaRPr lang="en-CA" sz="2400" dirty="0"/>
          </a:p>
        </p:txBody>
      </p:sp>
      <p:sp>
        <p:nvSpPr>
          <p:cNvPr id="4" name="Slide Number Placeholder 3">
            <a:extLst>
              <a:ext uri="{FF2B5EF4-FFF2-40B4-BE49-F238E27FC236}">
                <a16:creationId xmlns:a16="http://schemas.microsoft.com/office/drawing/2014/main" id="{12B96363-7F82-FFDC-AA80-1A676D37D48D}"/>
              </a:ext>
            </a:extLst>
          </p:cNvPr>
          <p:cNvSpPr>
            <a:spLocks noGrp="1"/>
          </p:cNvSpPr>
          <p:nvPr>
            <p:ph type="sldNum" sz="quarter" idx="12"/>
          </p:nvPr>
        </p:nvSpPr>
        <p:spPr/>
        <p:txBody>
          <a:bodyPr/>
          <a:lstStyle/>
          <a:p>
            <a:fld id="{BA2C49B0-D810-45CC-B787-0B3D58EA171D}" type="slidenum">
              <a:rPr lang="en-CA" smtClean="0"/>
              <a:t>3</a:t>
            </a:fld>
            <a:endParaRPr lang="en-CA" dirty="0"/>
          </a:p>
        </p:txBody>
      </p:sp>
    </p:spTree>
    <p:extLst>
      <p:ext uri="{BB962C8B-B14F-4D97-AF65-F5344CB8AC3E}">
        <p14:creationId xmlns:p14="http://schemas.microsoft.com/office/powerpoint/2010/main" val="3661080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C60C0-61CA-71A0-8DA6-2ED58DA50850}"/>
              </a:ext>
            </a:extLst>
          </p:cNvPr>
          <p:cNvSpPr>
            <a:spLocks noGrp="1"/>
          </p:cNvSpPr>
          <p:nvPr>
            <p:ph type="title"/>
          </p:nvPr>
        </p:nvSpPr>
        <p:spPr/>
        <p:txBody>
          <a:bodyPr>
            <a:normAutofit fontScale="90000"/>
          </a:bodyPr>
          <a:lstStyle/>
          <a:p>
            <a:r>
              <a:rPr lang="en-US" dirty="0"/>
              <a:t>Monmouth Independence Network (MINET)</a:t>
            </a:r>
            <a:endParaRPr lang="en-CA" dirty="0"/>
          </a:p>
        </p:txBody>
      </p:sp>
      <p:sp>
        <p:nvSpPr>
          <p:cNvPr id="3" name="Content Placeholder 2">
            <a:extLst>
              <a:ext uri="{FF2B5EF4-FFF2-40B4-BE49-F238E27FC236}">
                <a16:creationId xmlns:a16="http://schemas.microsoft.com/office/drawing/2014/main" id="{B1C8667D-E93C-E19D-D7C8-B711D1345891}"/>
              </a:ext>
            </a:extLst>
          </p:cNvPr>
          <p:cNvSpPr>
            <a:spLocks noGrp="1"/>
          </p:cNvSpPr>
          <p:nvPr>
            <p:ph idx="1"/>
          </p:nvPr>
        </p:nvSpPr>
        <p:spPr>
          <a:xfrm>
            <a:off x="838200" y="1290416"/>
            <a:ext cx="10644398" cy="4886547"/>
          </a:xfrm>
        </p:spPr>
        <p:txBody>
          <a:bodyPr>
            <a:normAutofit fontScale="92500" lnSpcReduction="10000"/>
          </a:bodyPr>
          <a:lstStyle/>
          <a:p>
            <a:pPr>
              <a:spcBef>
                <a:spcPts val="0"/>
              </a:spcBef>
              <a:spcAft>
                <a:spcPts val="900"/>
              </a:spcAft>
            </a:pPr>
            <a:r>
              <a:rPr lang="en-CA" sz="2400" dirty="0"/>
              <a:t>Municipally owned fiber to the home provider in Polk County, Oregon</a:t>
            </a:r>
          </a:p>
          <a:p>
            <a:pPr>
              <a:spcBef>
                <a:spcPts val="0"/>
              </a:spcBef>
              <a:spcAft>
                <a:spcPts val="900"/>
              </a:spcAft>
            </a:pPr>
            <a:r>
              <a:rPr lang="en-CA" sz="2400" dirty="0"/>
              <a:t>Formed in 2004 in response to the incumbent providers’ refusal to upgrade aging infrastructure and provide adequate services to the community</a:t>
            </a:r>
            <a:r>
              <a:rPr lang="en-CA" sz="2000" dirty="0"/>
              <a:t> </a:t>
            </a:r>
          </a:p>
          <a:p>
            <a:pPr lvl="1">
              <a:spcBef>
                <a:spcPts val="0"/>
              </a:spcBef>
              <a:spcAft>
                <a:spcPts val="900"/>
              </a:spcAft>
            </a:pPr>
            <a:r>
              <a:rPr lang="en-CA" sz="2000" dirty="0"/>
              <a:t>Intergovernmental Agreement  between the cities of Monmouth and Independence (ORS190)</a:t>
            </a:r>
          </a:p>
          <a:p>
            <a:pPr lvl="1">
              <a:spcBef>
                <a:spcPts val="0"/>
              </a:spcBef>
              <a:spcAft>
                <a:spcPts val="900"/>
              </a:spcAft>
            </a:pPr>
            <a:r>
              <a:rPr lang="en-US" sz="2100" dirty="0"/>
              <a:t>Net earnings go to the cities as owners and then to the subscribers</a:t>
            </a:r>
            <a:endParaRPr lang="en-CA" sz="2100" dirty="0"/>
          </a:p>
          <a:p>
            <a:pPr>
              <a:spcBef>
                <a:spcPts val="0"/>
              </a:spcBef>
              <a:spcAft>
                <a:spcPts val="900"/>
              </a:spcAft>
            </a:pPr>
            <a:r>
              <a:rPr lang="en-CA" sz="2400" dirty="0"/>
              <a:t>Only fiber-based provider in market with 8,000 plus customers</a:t>
            </a:r>
          </a:p>
          <a:p>
            <a:pPr>
              <a:spcBef>
                <a:spcPts val="0"/>
              </a:spcBef>
              <a:spcAft>
                <a:spcPts val="900"/>
              </a:spcAft>
            </a:pPr>
            <a:r>
              <a:rPr lang="en-CA" sz="2400" dirty="0"/>
              <a:t>Debt service of $2M a year - cities had to support $900K per year 2008-10</a:t>
            </a:r>
          </a:p>
          <a:p>
            <a:pPr>
              <a:spcBef>
                <a:spcPts val="0"/>
              </a:spcBef>
              <a:spcAft>
                <a:spcPts val="900"/>
              </a:spcAft>
            </a:pPr>
            <a:r>
              <a:rPr lang="en-CA" sz="2400" dirty="0"/>
              <a:t>In 2012 take-rate was 40% </a:t>
            </a:r>
          </a:p>
          <a:p>
            <a:pPr>
              <a:spcBef>
                <a:spcPts val="0"/>
              </a:spcBef>
              <a:spcAft>
                <a:spcPts val="900"/>
              </a:spcAft>
            </a:pPr>
            <a:r>
              <a:rPr lang="en-CA" sz="2400" dirty="0"/>
              <a:t>In 2019 take-rate was at 75% with improvements in customer service, reliability</a:t>
            </a:r>
          </a:p>
          <a:p>
            <a:pPr lvl="1">
              <a:spcBef>
                <a:spcPts val="0"/>
              </a:spcBef>
              <a:spcAft>
                <a:spcPts val="900"/>
              </a:spcAft>
            </a:pPr>
            <a:r>
              <a:rPr lang="en-CA" sz="2000" dirty="0"/>
              <a:t>no latency, guaranteed speeds vs. DSL, wireless, cable, satellite</a:t>
            </a:r>
          </a:p>
          <a:p>
            <a:pPr>
              <a:spcBef>
                <a:spcPts val="0"/>
              </a:spcBef>
              <a:spcAft>
                <a:spcPts val="900"/>
              </a:spcAft>
            </a:pPr>
            <a:r>
              <a:rPr lang="en-US" sz="2400" dirty="0"/>
              <a:t>1 Gig symmetric is $84.99 per month for households and businesses, 500Mb is $59.99</a:t>
            </a:r>
            <a:endParaRPr lang="en-CA" sz="2400" dirty="0"/>
          </a:p>
          <a:p>
            <a:endParaRPr lang="en-CA" sz="2400" dirty="0"/>
          </a:p>
        </p:txBody>
      </p:sp>
      <p:sp>
        <p:nvSpPr>
          <p:cNvPr id="4" name="Slide Number Placeholder 3">
            <a:extLst>
              <a:ext uri="{FF2B5EF4-FFF2-40B4-BE49-F238E27FC236}">
                <a16:creationId xmlns:a16="http://schemas.microsoft.com/office/drawing/2014/main" id="{6EEC6D46-74B7-227F-916B-28858D28B9E3}"/>
              </a:ext>
            </a:extLst>
          </p:cNvPr>
          <p:cNvSpPr>
            <a:spLocks noGrp="1"/>
          </p:cNvSpPr>
          <p:nvPr>
            <p:ph type="sldNum" sz="quarter" idx="12"/>
          </p:nvPr>
        </p:nvSpPr>
        <p:spPr/>
        <p:txBody>
          <a:bodyPr/>
          <a:lstStyle/>
          <a:p>
            <a:fld id="{BA2C49B0-D810-45CC-B787-0B3D58EA171D}" type="slidenum">
              <a:rPr lang="en-CA" smtClean="0"/>
              <a:t>4</a:t>
            </a:fld>
            <a:endParaRPr lang="en-CA" dirty="0"/>
          </a:p>
        </p:txBody>
      </p:sp>
    </p:spTree>
    <p:extLst>
      <p:ext uri="{BB962C8B-B14F-4D97-AF65-F5344CB8AC3E}">
        <p14:creationId xmlns:p14="http://schemas.microsoft.com/office/powerpoint/2010/main" val="2232568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8449E-BA6B-17F5-27DC-08A0C8D9B4A6}"/>
              </a:ext>
            </a:extLst>
          </p:cNvPr>
          <p:cNvSpPr>
            <a:spLocks noGrp="1"/>
          </p:cNvSpPr>
          <p:nvPr>
            <p:ph type="title"/>
          </p:nvPr>
        </p:nvSpPr>
        <p:spPr/>
        <p:txBody>
          <a:bodyPr/>
          <a:lstStyle/>
          <a:p>
            <a:r>
              <a:rPr lang="en-US" dirty="0"/>
              <a:t>Clackamas County CBX Network</a:t>
            </a:r>
            <a:endParaRPr lang="en-CA" dirty="0"/>
          </a:p>
        </p:txBody>
      </p:sp>
      <p:sp>
        <p:nvSpPr>
          <p:cNvPr id="3" name="Content Placeholder 2">
            <a:extLst>
              <a:ext uri="{FF2B5EF4-FFF2-40B4-BE49-F238E27FC236}">
                <a16:creationId xmlns:a16="http://schemas.microsoft.com/office/drawing/2014/main" id="{9394895D-C37D-A457-9991-E0160FAA78E6}"/>
              </a:ext>
            </a:extLst>
          </p:cNvPr>
          <p:cNvSpPr>
            <a:spLocks noGrp="1"/>
          </p:cNvSpPr>
          <p:nvPr>
            <p:ph idx="1"/>
          </p:nvPr>
        </p:nvSpPr>
        <p:spPr/>
        <p:txBody>
          <a:bodyPr>
            <a:normAutofit fontScale="92500" lnSpcReduction="20000"/>
          </a:bodyPr>
          <a:lstStyle/>
          <a:p>
            <a:pPr>
              <a:spcBef>
                <a:spcPts val="0"/>
              </a:spcBef>
              <a:spcAft>
                <a:spcPts val="900"/>
              </a:spcAft>
            </a:pPr>
            <a:r>
              <a:rPr lang="en-US" sz="2400" dirty="0"/>
              <a:t>2010 – Received $7.8 million BTOP grant for a 180-mile fiber ring network</a:t>
            </a:r>
          </a:p>
          <a:p>
            <a:pPr>
              <a:spcBef>
                <a:spcPts val="0"/>
              </a:spcBef>
              <a:spcAft>
                <a:spcPts val="900"/>
              </a:spcAft>
            </a:pPr>
            <a:r>
              <a:rPr lang="en-US" sz="2400" dirty="0"/>
              <a:t>Program set up as an Enterprise fund. Annual budget is created by revenues from network use – does not use general fund dollars nor contribute revenue, but does pay standard administrative overhead charges. Has 6 employees.</a:t>
            </a:r>
          </a:p>
          <a:p>
            <a:pPr>
              <a:spcBef>
                <a:spcPts val="0"/>
              </a:spcBef>
              <a:spcAft>
                <a:spcPts val="900"/>
              </a:spcAft>
            </a:pPr>
            <a:r>
              <a:rPr lang="en-US" sz="2400" dirty="0"/>
              <a:t>Provides fiber-based connectivity for community anchor institutions (CAIs) and commercial telecommunications providers (not an ISP)</a:t>
            </a:r>
          </a:p>
          <a:p>
            <a:pPr>
              <a:spcBef>
                <a:spcPts val="0"/>
              </a:spcBef>
              <a:spcAft>
                <a:spcPts val="900"/>
              </a:spcAft>
            </a:pPr>
            <a:r>
              <a:rPr lang="en-US" sz="2400" dirty="0"/>
              <a:t>CAIs pay $255 per connection per month. Commercial customers pay $22 per mile in rural areas, $132 per mile in urban areas (monthly charge).</a:t>
            </a:r>
          </a:p>
          <a:p>
            <a:pPr>
              <a:spcBef>
                <a:spcPts val="0"/>
              </a:spcBef>
              <a:spcAft>
                <a:spcPts val="900"/>
              </a:spcAft>
            </a:pPr>
            <a:r>
              <a:rPr lang="en-US" sz="2400" dirty="0"/>
              <a:t>Currently hosting 480 circuits for 70 organizations</a:t>
            </a:r>
          </a:p>
          <a:p>
            <a:pPr>
              <a:spcBef>
                <a:spcPts val="0"/>
              </a:spcBef>
              <a:spcAft>
                <a:spcPts val="900"/>
              </a:spcAft>
            </a:pPr>
            <a:r>
              <a:rPr lang="en-US" sz="2400" dirty="0"/>
              <a:t>Estimated annual savings of over $1,675,000 to public institutions on network</a:t>
            </a:r>
          </a:p>
          <a:p>
            <a:pPr>
              <a:spcBef>
                <a:spcPts val="0"/>
              </a:spcBef>
              <a:spcAft>
                <a:spcPts val="900"/>
              </a:spcAft>
            </a:pPr>
            <a:r>
              <a:rPr lang="en-US" sz="2400" dirty="0"/>
              <a:t>Planning to become open-access, wholesale provider for retail residential broadband service, to serve underserved areas of the county. Applying for BEAD grant to fund expansion.</a:t>
            </a:r>
            <a:endParaRPr lang="en-US" sz="1400" dirty="0"/>
          </a:p>
          <a:p>
            <a:endParaRPr lang="en-CA" sz="1400" dirty="0"/>
          </a:p>
        </p:txBody>
      </p:sp>
      <p:sp>
        <p:nvSpPr>
          <p:cNvPr id="4" name="Slide Number Placeholder 3">
            <a:extLst>
              <a:ext uri="{FF2B5EF4-FFF2-40B4-BE49-F238E27FC236}">
                <a16:creationId xmlns:a16="http://schemas.microsoft.com/office/drawing/2014/main" id="{6962EC84-7E26-127D-49C4-7F64FF89548F}"/>
              </a:ext>
            </a:extLst>
          </p:cNvPr>
          <p:cNvSpPr>
            <a:spLocks noGrp="1"/>
          </p:cNvSpPr>
          <p:nvPr>
            <p:ph type="sldNum" sz="quarter" idx="12"/>
          </p:nvPr>
        </p:nvSpPr>
        <p:spPr/>
        <p:txBody>
          <a:bodyPr/>
          <a:lstStyle/>
          <a:p>
            <a:fld id="{BA2C49B0-D810-45CC-B787-0B3D58EA171D}" type="slidenum">
              <a:rPr lang="en-CA" smtClean="0"/>
              <a:t>5</a:t>
            </a:fld>
            <a:endParaRPr lang="en-CA" dirty="0"/>
          </a:p>
        </p:txBody>
      </p:sp>
    </p:spTree>
    <p:extLst>
      <p:ext uri="{BB962C8B-B14F-4D97-AF65-F5344CB8AC3E}">
        <p14:creationId xmlns:p14="http://schemas.microsoft.com/office/powerpoint/2010/main" val="4194809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E6831-9184-5912-1F2B-2E36107E3033}"/>
              </a:ext>
            </a:extLst>
          </p:cNvPr>
          <p:cNvSpPr>
            <a:spLocks noGrp="1"/>
          </p:cNvSpPr>
          <p:nvPr>
            <p:ph type="title"/>
          </p:nvPr>
        </p:nvSpPr>
        <p:spPr/>
        <p:txBody>
          <a:bodyPr/>
          <a:lstStyle/>
          <a:p>
            <a:r>
              <a:rPr lang="en-US" dirty="0"/>
              <a:t>Financial Modeling of Network Options</a:t>
            </a:r>
            <a:endParaRPr lang="en-CA" dirty="0"/>
          </a:p>
        </p:txBody>
      </p:sp>
      <p:sp>
        <p:nvSpPr>
          <p:cNvPr id="3" name="Content Placeholder 2">
            <a:extLst>
              <a:ext uri="{FF2B5EF4-FFF2-40B4-BE49-F238E27FC236}">
                <a16:creationId xmlns:a16="http://schemas.microsoft.com/office/drawing/2014/main" id="{1D9D5AB7-CF4C-8A4B-5237-C6EED16D1A16}"/>
              </a:ext>
            </a:extLst>
          </p:cNvPr>
          <p:cNvSpPr>
            <a:spLocks noGrp="1"/>
          </p:cNvSpPr>
          <p:nvPr>
            <p:ph idx="1"/>
          </p:nvPr>
        </p:nvSpPr>
        <p:spPr>
          <a:xfrm>
            <a:off x="838200" y="1290417"/>
            <a:ext cx="10515600" cy="1506571"/>
          </a:xfrm>
        </p:spPr>
        <p:txBody>
          <a:bodyPr>
            <a:normAutofit/>
          </a:bodyPr>
          <a:lstStyle/>
          <a:p>
            <a:r>
              <a:rPr lang="en-US" sz="2200" dirty="0"/>
              <a:t>Input Columbia County data and engineering design costs into </a:t>
            </a:r>
            <a:r>
              <a:rPr lang="en-US" sz="2200" b="1" dirty="0"/>
              <a:t>Community Digital Infrastructure Cost Model</a:t>
            </a:r>
          </a:p>
          <a:p>
            <a:r>
              <a:rPr lang="en-US" sz="2200" dirty="0"/>
              <a:t>Subscription “take” rates based on those planned and realized by Sandy and MINET</a:t>
            </a:r>
            <a:endParaRPr lang="en-CA" sz="2200" dirty="0"/>
          </a:p>
        </p:txBody>
      </p:sp>
      <p:sp>
        <p:nvSpPr>
          <p:cNvPr id="4" name="Slide Number Placeholder 3">
            <a:extLst>
              <a:ext uri="{FF2B5EF4-FFF2-40B4-BE49-F238E27FC236}">
                <a16:creationId xmlns:a16="http://schemas.microsoft.com/office/drawing/2014/main" id="{D1BCB178-044F-8284-F79B-A1C2C5E1711C}"/>
              </a:ext>
            </a:extLst>
          </p:cNvPr>
          <p:cNvSpPr>
            <a:spLocks noGrp="1"/>
          </p:cNvSpPr>
          <p:nvPr>
            <p:ph type="sldNum" sz="quarter" idx="12"/>
          </p:nvPr>
        </p:nvSpPr>
        <p:spPr/>
        <p:txBody>
          <a:bodyPr/>
          <a:lstStyle/>
          <a:p>
            <a:fld id="{BA2C49B0-D810-45CC-B787-0B3D58EA171D}" type="slidenum">
              <a:rPr lang="en-CA" smtClean="0"/>
              <a:t>6</a:t>
            </a:fld>
            <a:endParaRPr lang="en-CA" dirty="0"/>
          </a:p>
        </p:txBody>
      </p:sp>
      <p:pic>
        <p:nvPicPr>
          <p:cNvPr id="5" name="Picture 4">
            <a:extLst>
              <a:ext uri="{FF2B5EF4-FFF2-40B4-BE49-F238E27FC236}">
                <a16:creationId xmlns:a16="http://schemas.microsoft.com/office/drawing/2014/main" id="{F086F3B2-CA62-39F9-C2E6-23F58B576A7A}"/>
              </a:ext>
            </a:extLst>
          </p:cNvPr>
          <p:cNvPicPr>
            <a:picLocks noChangeAspect="1"/>
          </p:cNvPicPr>
          <p:nvPr/>
        </p:nvPicPr>
        <p:blipFill>
          <a:blip r:embed="rId2"/>
          <a:stretch>
            <a:fillRect/>
          </a:stretch>
        </p:blipFill>
        <p:spPr>
          <a:xfrm>
            <a:off x="2776736" y="2969840"/>
            <a:ext cx="6226442" cy="3207123"/>
          </a:xfrm>
          <a:prstGeom prst="rect">
            <a:avLst/>
          </a:prstGeom>
        </p:spPr>
      </p:pic>
    </p:spTree>
    <p:extLst>
      <p:ext uri="{BB962C8B-B14F-4D97-AF65-F5344CB8AC3E}">
        <p14:creationId xmlns:p14="http://schemas.microsoft.com/office/powerpoint/2010/main" val="894596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188C4-C4FC-92B5-D6C4-B6A91C480835}"/>
              </a:ext>
            </a:extLst>
          </p:cNvPr>
          <p:cNvSpPr>
            <a:spLocks noGrp="1"/>
          </p:cNvSpPr>
          <p:nvPr>
            <p:ph type="title"/>
          </p:nvPr>
        </p:nvSpPr>
        <p:spPr/>
        <p:txBody>
          <a:bodyPr/>
          <a:lstStyle/>
          <a:p>
            <a:r>
              <a:rPr lang="en-US" dirty="0"/>
              <a:t>Option 1: Do Nothing</a:t>
            </a:r>
            <a:endParaRPr lang="en-CA" dirty="0"/>
          </a:p>
        </p:txBody>
      </p:sp>
      <p:sp>
        <p:nvSpPr>
          <p:cNvPr id="3" name="Content Placeholder 2">
            <a:extLst>
              <a:ext uri="{FF2B5EF4-FFF2-40B4-BE49-F238E27FC236}">
                <a16:creationId xmlns:a16="http://schemas.microsoft.com/office/drawing/2014/main" id="{1EF34414-73E7-D7D1-4267-A06003AB2B6B}"/>
              </a:ext>
            </a:extLst>
          </p:cNvPr>
          <p:cNvSpPr>
            <a:spLocks noGrp="1"/>
          </p:cNvSpPr>
          <p:nvPr>
            <p:ph idx="1"/>
          </p:nvPr>
        </p:nvSpPr>
        <p:spPr>
          <a:xfrm>
            <a:off x="838200" y="1266140"/>
            <a:ext cx="10515600" cy="4705782"/>
          </a:xfrm>
        </p:spPr>
        <p:txBody>
          <a:bodyPr>
            <a:normAutofit fontScale="70000" lnSpcReduction="20000"/>
          </a:bodyPr>
          <a:lstStyle/>
          <a:p>
            <a:pPr marL="0" indent="0">
              <a:buNone/>
            </a:pPr>
            <a:r>
              <a:rPr lang="en-US" b="1" dirty="0"/>
              <a:t>Pros from ‘Do Nothing’</a:t>
            </a:r>
          </a:p>
          <a:p>
            <a:r>
              <a:rPr lang="en-US" dirty="0"/>
              <a:t>No work, no short-term financial risk for Columbia County</a:t>
            </a:r>
          </a:p>
          <a:p>
            <a:pPr marL="0" indent="0">
              <a:buNone/>
            </a:pPr>
            <a:endParaRPr lang="en-US" sz="1300" dirty="0"/>
          </a:p>
          <a:p>
            <a:pPr marL="0" indent="0">
              <a:buNone/>
            </a:pPr>
            <a:r>
              <a:rPr lang="en-US" b="1" dirty="0"/>
              <a:t>Cons from ‘Do Nothing’</a:t>
            </a:r>
          </a:p>
          <a:p>
            <a:r>
              <a:rPr lang="en-US" dirty="0"/>
              <a:t>Have already invested in the broadband project</a:t>
            </a:r>
          </a:p>
          <a:p>
            <a:r>
              <a:rPr lang="en-US" dirty="0"/>
              <a:t>Have built significant momentum with local stakeholders</a:t>
            </a:r>
          </a:p>
          <a:p>
            <a:r>
              <a:rPr lang="en-US" dirty="0"/>
              <a:t>No opportunity for benefits of community-owned network </a:t>
            </a:r>
          </a:p>
          <a:p>
            <a:pPr lvl="1"/>
            <a:r>
              <a:rPr lang="en-US" dirty="0"/>
              <a:t>No say in County’s digital future</a:t>
            </a:r>
          </a:p>
          <a:p>
            <a:pPr lvl="1"/>
            <a:r>
              <a:rPr lang="en-US" dirty="0"/>
              <a:t>Private sector focus on most profitable neighborhoods – short term ROI vs. connecting all premises for long-term public good</a:t>
            </a:r>
          </a:p>
          <a:p>
            <a:pPr lvl="1"/>
            <a:r>
              <a:rPr lang="en-US" dirty="0"/>
              <a:t>No opportunity for new future revenue stream</a:t>
            </a:r>
          </a:p>
          <a:p>
            <a:pPr lvl="1"/>
            <a:r>
              <a:rPr lang="en-US" dirty="0"/>
              <a:t>Resident and business subscriptions fund privately-owned asset vs. community-owned infrastructure</a:t>
            </a:r>
          </a:p>
          <a:p>
            <a:pPr lvl="1"/>
            <a:r>
              <a:rPr lang="en-US" dirty="0"/>
              <a:t>Continued high connectivity costs for community anchor institutions</a:t>
            </a:r>
          </a:p>
          <a:p>
            <a:r>
              <a:rPr lang="en-US" dirty="0"/>
              <a:t>No leveling of playing field for all in Columbia County to participate in digital economy</a:t>
            </a:r>
            <a:endParaRPr lang="en-CA" dirty="0"/>
          </a:p>
        </p:txBody>
      </p:sp>
      <p:sp>
        <p:nvSpPr>
          <p:cNvPr id="4" name="Slide Number Placeholder 3">
            <a:extLst>
              <a:ext uri="{FF2B5EF4-FFF2-40B4-BE49-F238E27FC236}">
                <a16:creationId xmlns:a16="http://schemas.microsoft.com/office/drawing/2014/main" id="{A4A52BA1-B5D3-0BF3-A8CE-2FF65786549E}"/>
              </a:ext>
            </a:extLst>
          </p:cNvPr>
          <p:cNvSpPr>
            <a:spLocks noGrp="1"/>
          </p:cNvSpPr>
          <p:nvPr>
            <p:ph type="sldNum" sz="quarter" idx="12"/>
          </p:nvPr>
        </p:nvSpPr>
        <p:spPr/>
        <p:txBody>
          <a:bodyPr/>
          <a:lstStyle/>
          <a:p>
            <a:fld id="{BA2C49B0-D810-45CC-B787-0B3D58EA171D}" type="slidenum">
              <a:rPr lang="en-CA" smtClean="0"/>
              <a:t>7</a:t>
            </a:fld>
            <a:endParaRPr lang="en-CA" dirty="0"/>
          </a:p>
        </p:txBody>
      </p:sp>
      <p:sp>
        <p:nvSpPr>
          <p:cNvPr id="5" name="TextBox 4">
            <a:extLst>
              <a:ext uri="{FF2B5EF4-FFF2-40B4-BE49-F238E27FC236}">
                <a16:creationId xmlns:a16="http://schemas.microsoft.com/office/drawing/2014/main" id="{909B8D12-E85C-A7CE-44D9-D523D5E913F2}"/>
              </a:ext>
            </a:extLst>
          </p:cNvPr>
          <p:cNvSpPr txBox="1"/>
          <p:nvPr/>
        </p:nvSpPr>
        <p:spPr>
          <a:xfrm>
            <a:off x="412377" y="5814073"/>
            <a:ext cx="11104296" cy="461665"/>
          </a:xfrm>
          <a:prstGeom prst="rect">
            <a:avLst/>
          </a:prstGeom>
          <a:noFill/>
        </p:spPr>
        <p:txBody>
          <a:bodyPr wrap="square" rtlCol="0">
            <a:spAutoFit/>
          </a:bodyPr>
          <a:lstStyle/>
          <a:p>
            <a:pPr algn="ctr"/>
            <a:r>
              <a:rPr lang="en-US" sz="2400" b="1" dirty="0">
                <a:solidFill>
                  <a:srgbClr val="409736"/>
                </a:solidFill>
              </a:rPr>
              <a:t>Community-owned network keeps local dollars in Columbia County </a:t>
            </a:r>
            <a:endParaRPr lang="en-CA" sz="2400" b="1" dirty="0">
              <a:solidFill>
                <a:srgbClr val="409736"/>
              </a:solidFill>
            </a:endParaRPr>
          </a:p>
        </p:txBody>
      </p:sp>
    </p:spTree>
    <p:extLst>
      <p:ext uri="{BB962C8B-B14F-4D97-AF65-F5344CB8AC3E}">
        <p14:creationId xmlns:p14="http://schemas.microsoft.com/office/powerpoint/2010/main" val="1058694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51044-0712-BA67-C221-DEA327C6AD8A}"/>
              </a:ext>
            </a:extLst>
          </p:cNvPr>
          <p:cNvSpPr>
            <a:spLocks noGrp="1"/>
          </p:cNvSpPr>
          <p:nvPr>
            <p:ph type="title"/>
          </p:nvPr>
        </p:nvSpPr>
        <p:spPr/>
        <p:txBody>
          <a:bodyPr/>
          <a:lstStyle/>
          <a:p>
            <a:r>
              <a:rPr lang="en-CA" dirty="0"/>
              <a:t>Option 2: BEAD Only</a:t>
            </a:r>
          </a:p>
        </p:txBody>
      </p:sp>
      <p:sp>
        <p:nvSpPr>
          <p:cNvPr id="3" name="Content Placeholder 2">
            <a:extLst>
              <a:ext uri="{FF2B5EF4-FFF2-40B4-BE49-F238E27FC236}">
                <a16:creationId xmlns:a16="http://schemas.microsoft.com/office/drawing/2014/main" id="{7A1B37DA-8F3E-67C0-D689-885638E3FB96}"/>
              </a:ext>
            </a:extLst>
          </p:cNvPr>
          <p:cNvSpPr>
            <a:spLocks noGrp="1"/>
          </p:cNvSpPr>
          <p:nvPr>
            <p:ph idx="1"/>
          </p:nvPr>
        </p:nvSpPr>
        <p:spPr>
          <a:xfrm>
            <a:off x="822016" y="1328762"/>
            <a:ext cx="4292150" cy="3261167"/>
          </a:xfrm>
        </p:spPr>
        <p:txBody>
          <a:bodyPr>
            <a:normAutofit fontScale="85000" lnSpcReduction="20000"/>
          </a:bodyPr>
          <a:lstStyle/>
          <a:p>
            <a:pPr marL="0" indent="0">
              <a:lnSpc>
                <a:spcPct val="100000"/>
              </a:lnSpc>
              <a:buNone/>
            </a:pPr>
            <a:r>
              <a:rPr lang="en-CA" sz="2400" b="1" dirty="0"/>
              <a:t>Serving only low-density, BEAD eligible locations</a:t>
            </a:r>
            <a:br>
              <a:rPr lang="en-CA" sz="2200" b="1" dirty="0"/>
            </a:br>
            <a:endParaRPr lang="en-CA" sz="1400" b="1" dirty="0"/>
          </a:p>
          <a:p>
            <a:pPr marL="0" indent="0">
              <a:lnSpc>
                <a:spcPct val="100000"/>
              </a:lnSpc>
              <a:buNone/>
            </a:pPr>
            <a:r>
              <a:rPr lang="en-CA" sz="2400" b="1" dirty="0"/>
              <a:t>Cost: $51 million</a:t>
            </a:r>
            <a:r>
              <a:rPr lang="en-CA" sz="2200" dirty="0">
                <a:solidFill>
                  <a:srgbClr val="F89A24"/>
                </a:solidFill>
              </a:rPr>
              <a:t>*</a:t>
            </a:r>
          </a:p>
          <a:p>
            <a:pPr marL="0" indent="0">
              <a:lnSpc>
                <a:spcPct val="90000"/>
              </a:lnSpc>
              <a:buNone/>
            </a:pPr>
            <a:endParaRPr lang="en-CA" sz="800" dirty="0"/>
          </a:p>
          <a:p>
            <a:pPr marL="0" indent="0">
              <a:lnSpc>
                <a:spcPct val="100000"/>
              </a:lnSpc>
              <a:buNone/>
            </a:pPr>
            <a:r>
              <a:rPr lang="en-CA" sz="2400" b="1" dirty="0"/>
              <a:t>BEAD Grant request: $38 million</a:t>
            </a:r>
            <a:r>
              <a:rPr lang="en-CA" sz="2400" dirty="0">
                <a:solidFill>
                  <a:srgbClr val="F89A24"/>
                </a:solidFill>
              </a:rPr>
              <a:t>*</a:t>
            </a:r>
          </a:p>
          <a:p>
            <a:pPr marL="0" indent="0">
              <a:lnSpc>
                <a:spcPct val="100000"/>
              </a:lnSpc>
              <a:buNone/>
            </a:pPr>
            <a:r>
              <a:rPr lang="en-CA" sz="2400" dirty="0"/>
              <a:t>Premises passed: </a:t>
            </a:r>
            <a:r>
              <a:rPr lang="en-CA" sz="2400" b="1" dirty="0"/>
              <a:t>22,533</a:t>
            </a:r>
            <a:r>
              <a:rPr lang="en-CA" sz="2400" dirty="0"/>
              <a:t>	</a:t>
            </a:r>
          </a:p>
          <a:p>
            <a:pPr marL="0" indent="0">
              <a:lnSpc>
                <a:spcPct val="100000"/>
              </a:lnSpc>
              <a:buNone/>
            </a:pPr>
            <a:r>
              <a:rPr lang="en-CA" sz="2400" dirty="0"/>
              <a:t>Subscribers: </a:t>
            </a:r>
            <a:r>
              <a:rPr lang="en-CA" sz="2400" b="1" dirty="0"/>
              <a:t>2,939</a:t>
            </a:r>
          </a:p>
          <a:p>
            <a:pPr marL="0" indent="0">
              <a:lnSpc>
                <a:spcPct val="100000"/>
              </a:lnSpc>
              <a:buNone/>
            </a:pPr>
            <a:r>
              <a:rPr lang="en-CA" sz="2400" dirty="0"/>
              <a:t>Cash flow positive: </a:t>
            </a:r>
            <a:r>
              <a:rPr lang="en-CA" sz="2400" b="1" dirty="0"/>
              <a:t>17 years</a:t>
            </a:r>
          </a:p>
          <a:p>
            <a:pPr marL="0" indent="0">
              <a:lnSpc>
                <a:spcPct val="100000"/>
              </a:lnSpc>
              <a:buNone/>
            </a:pPr>
            <a:r>
              <a:rPr lang="en-CA" sz="2400" dirty="0"/>
              <a:t>Cash flow breakeven: </a:t>
            </a:r>
            <a:r>
              <a:rPr lang="en-CA" sz="2400" b="1" dirty="0"/>
              <a:t>19 years</a:t>
            </a:r>
          </a:p>
          <a:p>
            <a:pPr marL="0" indent="0">
              <a:lnSpc>
                <a:spcPct val="90000"/>
              </a:lnSpc>
              <a:spcBef>
                <a:spcPts val="1200"/>
              </a:spcBef>
              <a:buNone/>
            </a:pPr>
            <a:r>
              <a:rPr lang="en-CA" sz="1900" dirty="0">
                <a:solidFill>
                  <a:srgbClr val="DE7D08"/>
                </a:solidFill>
              </a:rPr>
              <a:t>*</a:t>
            </a:r>
            <a:r>
              <a:rPr lang="en-CA" sz="1500" i="1" dirty="0">
                <a:solidFill>
                  <a:srgbClr val="DE7D08"/>
                </a:solidFill>
              </a:rPr>
              <a:t>May change with BEAD rule changes</a:t>
            </a:r>
            <a:endParaRPr lang="en-CA" sz="1400" i="1" dirty="0">
              <a:solidFill>
                <a:srgbClr val="DE7D08"/>
              </a:solidFill>
            </a:endParaRPr>
          </a:p>
        </p:txBody>
      </p:sp>
      <p:sp>
        <p:nvSpPr>
          <p:cNvPr id="4" name="Slide Number Placeholder 3">
            <a:extLst>
              <a:ext uri="{FF2B5EF4-FFF2-40B4-BE49-F238E27FC236}">
                <a16:creationId xmlns:a16="http://schemas.microsoft.com/office/drawing/2014/main" id="{7A2430DE-E771-BA2F-3915-BBE65961E05E}"/>
              </a:ext>
            </a:extLst>
          </p:cNvPr>
          <p:cNvSpPr>
            <a:spLocks noGrp="1"/>
          </p:cNvSpPr>
          <p:nvPr>
            <p:ph type="sldNum" sz="quarter" idx="12"/>
          </p:nvPr>
        </p:nvSpPr>
        <p:spPr/>
        <p:txBody>
          <a:bodyPr/>
          <a:lstStyle/>
          <a:p>
            <a:fld id="{BA2C49B0-D810-45CC-B787-0B3D58EA171D}" type="slidenum">
              <a:rPr lang="en-CA" smtClean="0"/>
              <a:t>8</a:t>
            </a:fld>
            <a:endParaRPr lang="en-CA" dirty="0"/>
          </a:p>
        </p:txBody>
      </p:sp>
      <p:sp>
        <p:nvSpPr>
          <p:cNvPr id="6" name="Content Placeholder 2">
            <a:extLst>
              <a:ext uri="{FF2B5EF4-FFF2-40B4-BE49-F238E27FC236}">
                <a16:creationId xmlns:a16="http://schemas.microsoft.com/office/drawing/2014/main" id="{6B97ED8F-F894-4D7C-8C0F-102FB9DBDE7A}"/>
              </a:ext>
            </a:extLst>
          </p:cNvPr>
          <p:cNvSpPr txBox="1">
            <a:spLocks/>
          </p:cNvSpPr>
          <p:nvPr/>
        </p:nvSpPr>
        <p:spPr>
          <a:xfrm>
            <a:off x="1425388" y="5190565"/>
            <a:ext cx="10575773" cy="1208028"/>
          </a:xfrm>
          <a:prstGeom prst="rect">
            <a:avLst/>
          </a:prstGeom>
        </p:spPr>
        <p:txBody>
          <a:bodyPr vert="horz" lIns="91440" tIns="45720" rIns="91440" bIns="45720" rtlCol="0">
            <a:noAutofit/>
          </a:bodyPr>
          <a:lstStyle>
            <a:lvl1pPr marL="339725" indent="-339725" algn="l" defTabSz="914400" rtl="0" eaLnBrk="1" latinLnBrk="0" hangingPunct="1">
              <a:lnSpc>
                <a:spcPct val="110000"/>
              </a:lnSpc>
              <a:spcBef>
                <a:spcPts val="600"/>
              </a:spcBef>
              <a:buFont typeface="Arial" panose="020B0604020202020204" pitchFamily="34" charset="0"/>
              <a:buChar char="•"/>
              <a:defRPr sz="2800" kern="1200">
                <a:solidFill>
                  <a:schemeClr val="tx1"/>
                </a:solidFill>
                <a:latin typeface="+mn-lt"/>
                <a:ea typeface="+mn-ea"/>
                <a:cs typeface="+mn-cs"/>
              </a:defRPr>
            </a:lvl1pPr>
            <a:lvl2pPr marL="685800" indent="-365760" algn="l" defTabSz="914400" rtl="0" eaLnBrk="1" latinLnBrk="0" hangingPunct="1">
              <a:lnSpc>
                <a:spcPct val="110000"/>
              </a:lnSpc>
              <a:spcBef>
                <a:spcPts val="600"/>
              </a:spcBef>
              <a:buFont typeface="Arial" panose="020B0604020202020204" pitchFamily="34" charset="0"/>
              <a:buChar char="•"/>
              <a:defRPr sz="2400" kern="1200">
                <a:solidFill>
                  <a:schemeClr val="tx1"/>
                </a:solidFill>
                <a:latin typeface="+mn-lt"/>
                <a:ea typeface="+mn-ea"/>
                <a:cs typeface="+mn-cs"/>
              </a:defRPr>
            </a:lvl2pPr>
            <a:lvl3pPr marL="1143000" indent="-365760" algn="l" defTabSz="914400" rtl="0" eaLnBrk="1" latinLnBrk="0" hangingPunct="1">
              <a:lnSpc>
                <a:spcPct val="110000"/>
              </a:lnSpc>
              <a:spcBef>
                <a:spcPts val="600"/>
              </a:spcBef>
              <a:buFont typeface="Arial" panose="020B0604020202020204" pitchFamily="34" charset="0"/>
              <a:buChar char="•"/>
              <a:defRPr sz="2000" kern="1200">
                <a:solidFill>
                  <a:schemeClr val="tx1"/>
                </a:solidFill>
                <a:latin typeface="+mn-lt"/>
                <a:ea typeface="+mn-ea"/>
                <a:cs typeface="+mn-cs"/>
              </a:defRPr>
            </a:lvl3pPr>
            <a:lvl4pPr marL="1600200" indent="-365760" algn="l" defTabSz="914400" rtl="0" eaLnBrk="1" latinLnBrk="0" hangingPunct="1">
              <a:lnSpc>
                <a:spcPct val="110000"/>
              </a:lnSpc>
              <a:spcBef>
                <a:spcPts val="600"/>
              </a:spcBef>
              <a:buFont typeface="Arial" panose="020B0604020202020204" pitchFamily="34" charset="0"/>
              <a:buChar char="•"/>
              <a:defRPr sz="1800" kern="1200">
                <a:solidFill>
                  <a:schemeClr val="tx1"/>
                </a:solidFill>
                <a:latin typeface="+mn-lt"/>
                <a:ea typeface="+mn-ea"/>
                <a:cs typeface="+mn-cs"/>
              </a:defRPr>
            </a:lvl4pPr>
            <a:lvl5pPr marL="2057400" indent="-365760" algn="l" defTabSz="914400" rtl="0" eaLnBrk="1" latinLnBrk="0" hangingPunct="1">
              <a:lnSpc>
                <a:spcPct val="11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CA" sz="2200" dirty="0"/>
              <a:t>Long time to capital payback and potential revenue stream for County</a:t>
            </a:r>
          </a:p>
          <a:p>
            <a:pPr>
              <a:spcBef>
                <a:spcPts val="0"/>
              </a:spcBef>
            </a:pPr>
            <a:r>
              <a:rPr lang="en-CA" sz="2200" dirty="0"/>
              <a:t>Limited funding for expansion / network refresh / network promotion</a:t>
            </a:r>
          </a:p>
          <a:p>
            <a:pPr>
              <a:spcBef>
                <a:spcPts val="0"/>
              </a:spcBef>
            </a:pPr>
            <a:r>
              <a:rPr lang="en-CA" sz="2200" dirty="0"/>
              <a:t>Operational shortfalls for 17 years would need to be covered by financing</a:t>
            </a:r>
          </a:p>
        </p:txBody>
      </p:sp>
      <p:pic>
        <p:nvPicPr>
          <p:cNvPr id="7" name="Picture 6">
            <a:extLst>
              <a:ext uri="{FF2B5EF4-FFF2-40B4-BE49-F238E27FC236}">
                <a16:creationId xmlns:a16="http://schemas.microsoft.com/office/drawing/2014/main" id="{D4D5068C-3800-FEB3-41EB-95A1B627A66F}"/>
              </a:ext>
            </a:extLst>
          </p:cNvPr>
          <p:cNvPicPr>
            <a:picLocks noChangeAspect="1"/>
          </p:cNvPicPr>
          <p:nvPr/>
        </p:nvPicPr>
        <p:blipFill>
          <a:blip r:embed="rId2"/>
          <a:stretch>
            <a:fillRect/>
          </a:stretch>
        </p:blipFill>
        <p:spPr>
          <a:xfrm>
            <a:off x="5390555" y="1252851"/>
            <a:ext cx="5979429" cy="3821439"/>
          </a:xfrm>
          <a:prstGeom prst="rect">
            <a:avLst/>
          </a:prstGeom>
        </p:spPr>
      </p:pic>
    </p:spTree>
    <p:extLst>
      <p:ext uri="{BB962C8B-B14F-4D97-AF65-F5344CB8AC3E}">
        <p14:creationId xmlns:p14="http://schemas.microsoft.com/office/powerpoint/2010/main" val="1652033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91EF7-496B-6FD4-726B-5F7AA0A7B2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71245-487C-8416-9BED-362FBA3D8E31}"/>
              </a:ext>
            </a:extLst>
          </p:cNvPr>
          <p:cNvSpPr>
            <a:spLocks noGrp="1"/>
          </p:cNvSpPr>
          <p:nvPr>
            <p:ph type="title"/>
          </p:nvPr>
        </p:nvSpPr>
        <p:spPr/>
        <p:txBody>
          <a:bodyPr/>
          <a:lstStyle/>
          <a:p>
            <a:r>
              <a:rPr lang="en-CA" dirty="0"/>
              <a:t>Option 3: BEAD + non-BEAD</a:t>
            </a:r>
          </a:p>
        </p:txBody>
      </p:sp>
      <p:sp>
        <p:nvSpPr>
          <p:cNvPr id="3" name="Content Placeholder 2">
            <a:extLst>
              <a:ext uri="{FF2B5EF4-FFF2-40B4-BE49-F238E27FC236}">
                <a16:creationId xmlns:a16="http://schemas.microsoft.com/office/drawing/2014/main" id="{A2127C10-F6C7-C359-C9D0-4CB11432485A}"/>
              </a:ext>
            </a:extLst>
          </p:cNvPr>
          <p:cNvSpPr>
            <a:spLocks noGrp="1"/>
          </p:cNvSpPr>
          <p:nvPr>
            <p:ph idx="1"/>
          </p:nvPr>
        </p:nvSpPr>
        <p:spPr>
          <a:xfrm>
            <a:off x="822016" y="1360170"/>
            <a:ext cx="3965137" cy="3200400"/>
          </a:xfrm>
        </p:spPr>
        <p:txBody>
          <a:bodyPr>
            <a:normAutofit fontScale="92500" lnSpcReduction="10000"/>
          </a:bodyPr>
          <a:lstStyle/>
          <a:p>
            <a:pPr marL="0" indent="0">
              <a:lnSpc>
                <a:spcPct val="90000"/>
              </a:lnSpc>
              <a:buNone/>
            </a:pPr>
            <a:r>
              <a:rPr lang="en-CA" sz="2200" b="1" dirty="0"/>
              <a:t>Serving all locations, BEAD and non-BEAD eligible</a:t>
            </a:r>
          </a:p>
          <a:p>
            <a:pPr marL="0" indent="0">
              <a:lnSpc>
                <a:spcPct val="90000"/>
              </a:lnSpc>
              <a:spcBef>
                <a:spcPts val="1800"/>
              </a:spcBef>
              <a:buNone/>
            </a:pPr>
            <a:r>
              <a:rPr lang="en-CA" sz="2200" b="1" dirty="0"/>
              <a:t>Cost: $66 million</a:t>
            </a:r>
            <a:r>
              <a:rPr lang="en-CA" sz="2200" dirty="0">
                <a:solidFill>
                  <a:srgbClr val="DE7D08"/>
                </a:solidFill>
              </a:rPr>
              <a:t>*</a:t>
            </a:r>
            <a:endParaRPr lang="en-CA" sz="2200" b="1" dirty="0"/>
          </a:p>
          <a:p>
            <a:pPr marL="0" indent="0">
              <a:lnSpc>
                <a:spcPct val="90000"/>
              </a:lnSpc>
              <a:buNone/>
            </a:pPr>
            <a:endParaRPr lang="en-CA" sz="800" dirty="0"/>
          </a:p>
          <a:p>
            <a:pPr marL="0" indent="0">
              <a:lnSpc>
                <a:spcPct val="90000"/>
              </a:lnSpc>
              <a:buNone/>
            </a:pPr>
            <a:r>
              <a:rPr lang="en-CA" sz="2200" b="1" dirty="0"/>
              <a:t>BEAD Grant request: $38 million</a:t>
            </a:r>
            <a:r>
              <a:rPr lang="en-CA" sz="2200" dirty="0">
                <a:solidFill>
                  <a:srgbClr val="DE7D08"/>
                </a:solidFill>
              </a:rPr>
              <a:t>*</a:t>
            </a:r>
          </a:p>
          <a:p>
            <a:pPr marL="0" indent="0">
              <a:lnSpc>
                <a:spcPct val="90000"/>
              </a:lnSpc>
              <a:buNone/>
            </a:pPr>
            <a:r>
              <a:rPr lang="en-CA" sz="2200" dirty="0"/>
              <a:t>Premises passed: </a:t>
            </a:r>
            <a:r>
              <a:rPr lang="en-CA" sz="2200" b="1" dirty="0"/>
              <a:t>22,533</a:t>
            </a:r>
            <a:r>
              <a:rPr lang="en-CA" sz="2200" dirty="0"/>
              <a:t>	</a:t>
            </a:r>
          </a:p>
          <a:p>
            <a:pPr marL="0" indent="0">
              <a:lnSpc>
                <a:spcPct val="90000"/>
              </a:lnSpc>
              <a:buNone/>
            </a:pPr>
            <a:r>
              <a:rPr lang="en-CA" sz="2200" dirty="0"/>
              <a:t>Subscribers: </a:t>
            </a:r>
            <a:r>
              <a:rPr lang="en-CA" sz="2200" b="1" dirty="0"/>
              <a:t>15,892</a:t>
            </a:r>
          </a:p>
          <a:p>
            <a:pPr marL="0" indent="0">
              <a:lnSpc>
                <a:spcPct val="90000"/>
              </a:lnSpc>
              <a:buNone/>
            </a:pPr>
            <a:r>
              <a:rPr lang="en-CA" sz="2200" dirty="0"/>
              <a:t>Cash flow positive: </a:t>
            </a:r>
            <a:r>
              <a:rPr lang="en-CA" sz="2200" b="1" dirty="0"/>
              <a:t>1 year</a:t>
            </a:r>
          </a:p>
          <a:p>
            <a:pPr marL="0" indent="0">
              <a:lnSpc>
                <a:spcPct val="90000"/>
              </a:lnSpc>
              <a:buNone/>
            </a:pPr>
            <a:r>
              <a:rPr lang="en-CA" sz="2200" dirty="0"/>
              <a:t>Cash flow breakeven: </a:t>
            </a:r>
            <a:r>
              <a:rPr lang="en-CA" sz="2200" b="1" dirty="0"/>
              <a:t>1 year</a:t>
            </a:r>
          </a:p>
          <a:p>
            <a:pPr marL="0" indent="0">
              <a:lnSpc>
                <a:spcPct val="90000"/>
              </a:lnSpc>
              <a:spcBef>
                <a:spcPts val="1200"/>
              </a:spcBef>
              <a:buNone/>
            </a:pPr>
            <a:r>
              <a:rPr lang="en-CA" sz="1800" dirty="0">
                <a:solidFill>
                  <a:srgbClr val="DE7D08"/>
                </a:solidFill>
              </a:rPr>
              <a:t>*</a:t>
            </a:r>
            <a:r>
              <a:rPr lang="en-CA" sz="1400" i="1" dirty="0">
                <a:solidFill>
                  <a:srgbClr val="DE7D08"/>
                </a:solidFill>
              </a:rPr>
              <a:t>May change with BEAD rule changes</a:t>
            </a:r>
            <a:endParaRPr lang="en-CA" sz="1200" i="1" dirty="0">
              <a:solidFill>
                <a:srgbClr val="DE7D08"/>
              </a:solidFill>
            </a:endParaRPr>
          </a:p>
        </p:txBody>
      </p:sp>
      <p:sp>
        <p:nvSpPr>
          <p:cNvPr id="4" name="Slide Number Placeholder 3">
            <a:extLst>
              <a:ext uri="{FF2B5EF4-FFF2-40B4-BE49-F238E27FC236}">
                <a16:creationId xmlns:a16="http://schemas.microsoft.com/office/drawing/2014/main" id="{72CCF529-4ABB-80D8-8F1C-3A1488B7C9CB}"/>
              </a:ext>
            </a:extLst>
          </p:cNvPr>
          <p:cNvSpPr>
            <a:spLocks noGrp="1"/>
          </p:cNvSpPr>
          <p:nvPr>
            <p:ph type="sldNum" sz="quarter" idx="12"/>
          </p:nvPr>
        </p:nvSpPr>
        <p:spPr/>
        <p:txBody>
          <a:bodyPr/>
          <a:lstStyle/>
          <a:p>
            <a:fld id="{BA2C49B0-D810-45CC-B787-0B3D58EA171D}" type="slidenum">
              <a:rPr lang="en-CA" smtClean="0"/>
              <a:t>9</a:t>
            </a:fld>
            <a:endParaRPr lang="en-CA" dirty="0"/>
          </a:p>
        </p:txBody>
      </p:sp>
      <p:sp>
        <p:nvSpPr>
          <p:cNvPr id="6" name="Content Placeholder 2">
            <a:extLst>
              <a:ext uri="{FF2B5EF4-FFF2-40B4-BE49-F238E27FC236}">
                <a16:creationId xmlns:a16="http://schemas.microsoft.com/office/drawing/2014/main" id="{038463EB-39E1-FC9E-9F06-0208797230D9}"/>
              </a:ext>
            </a:extLst>
          </p:cNvPr>
          <p:cNvSpPr txBox="1">
            <a:spLocks/>
          </p:cNvSpPr>
          <p:nvPr/>
        </p:nvSpPr>
        <p:spPr>
          <a:xfrm>
            <a:off x="1407459" y="5166449"/>
            <a:ext cx="10593703" cy="1257136"/>
          </a:xfrm>
          <a:prstGeom prst="rect">
            <a:avLst/>
          </a:prstGeom>
        </p:spPr>
        <p:txBody>
          <a:bodyPr vert="horz" lIns="91440" tIns="45720" rIns="91440" bIns="45720" rtlCol="0">
            <a:noAutofit/>
          </a:bodyPr>
          <a:lstStyle>
            <a:lvl1pPr marL="339725" indent="-339725" algn="l" defTabSz="914400" rtl="0" eaLnBrk="1" latinLnBrk="0" hangingPunct="1">
              <a:lnSpc>
                <a:spcPct val="110000"/>
              </a:lnSpc>
              <a:spcBef>
                <a:spcPts val="600"/>
              </a:spcBef>
              <a:buFont typeface="Arial" panose="020B0604020202020204" pitchFamily="34" charset="0"/>
              <a:buChar char="•"/>
              <a:defRPr sz="2800" kern="1200">
                <a:solidFill>
                  <a:schemeClr val="tx1"/>
                </a:solidFill>
                <a:latin typeface="+mn-lt"/>
                <a:ea typeface="+mn-ea"/>
                <a:cs typeface="+mn-cs"/>
              </a:defRPr>
            </a:lvl1pPr>
            <a:lvl2pPr marL="685800" indent="-365760" algn="l" defTabSz="914400" rtl="0" eaLnBrk="1" latinLnBrk="0" hangingPunct="1">
              <a:lnSpc>
                <a:spcPct val="110000"/>
              </a:lnSpc>
              <a:spcBef>
                <a:spcPts val="600"/>
              </a:spcBef>
              <a:buFont typeface="Arial" panose="020B0604020202020204" pitchFamily="34" charset="0"/>
              <a:buChar char="•"/>
              <a:defRPr sz="2400" kern="1200">
                <a:solidFill>
                  <a:schemeClr val="tx1"/>
                </a:solidFill>
                <a:latin typeface="+mn-lt"/>
                <a:ea typeface="+mn-ea"/>
                <a:cs typeface="+mn-cs"/>
              </a:defRPr>
            </a:lvl2pPr>
            <a:lvl3pPr marL="1143000" indent="-365760" algn="l" defTabSz="914400" rtl="0" eaLnBrk="1" latinLnBrk="0" hangingPunct="1">
              <a:lnSpc>
                <a:spcPct val="110000"/>
              </a:lnSpc>
              <a:spcBef>
                <a:spcPts val="600"/>
              </a:spcBef>
              <a:buFont typeface="Arial" panose="020B0604020202020204" pitchFamily="34" charset="0"/>
              <a:buChar char="•"/>
              <a:defRPr sz="2000" kern="1200">
                <a:solidFill>
                  <a:schemeClr val="tx1"/>
                </a:solidFill>
                <a:latin typeface="+mn-lt"/>
                <a:ea typeface="+mn-ea"/>
                <a:cs typeface="+mn-cs"/>
              </a:defRPr>
            </a:lvl3pPr>
            <a:lvl4pPr marL="1600200" indent="-365760" algn="l" defTabSz="914400" rtl="0" eaLnBrk="1" latinLnBrk="0" hangingPunct="1">
              <a:lnSpc>
                <a:spcPct val="110000"/>
              </a:lnSpc>
              <a:spcBef>
                <a:spcPts val="600"/>
              </a:spcBef>
              <a:buFont typeface="Arial" panose="020B0604020202020204" pitchFamily="34" charset="0"/>
              <a:buChar char="•"/>
              <a:defRPr sz="1800" kern="1200">
                <a:solidFill>
                  <a:schemeClr val="tx1"/>
                </a:solidFill>
                <a:latin typeface="+mn-lt"/>
                <a:ea typeface="+mn-ea"/>
                <a:cs typeface="+mn-cs"/>
              </a:defRPr>
            </a:lvl4pPr>
            <a:lvl5pPr marL="2057400" indent="-365760" algn="l" defTabSz="914400" rtl="0" eaLnBrk="1" latinLnBrk="0" hangingPunct="1">
              <a:lnSpc>
                <a:spcPct val="11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CA" sz="2200" dirty="0"/>
              <a:t>Faster time to capital pay-off and revenue potential for County</a:t>
            </a:r>
          </a:p>
          <a:p>
            <a:pPr>
              <a:spcBef>
                <a:spcPts val="0"/>
              </a:spcBef>
            </a:pPr>
            <a:r>
              <a:rPr lang="en-CA" sz="2200" dirty="0"/>
              <a:t>Generates adequate funds for network expansion / equipment refresh / promotion</a:t>
            </a:r>
          </a:p>
          <a:p>
            <a:pPr>
              <a:spcBef>
                <a:spcPts val="0"/>
              </a:spcBef>
            </a:pPr>
            <a:r>
              <a:rPr lang="en-CA" sz="2200" dirty="0"/>
              <a:t>No operational shortfall, immediate cash flow positive</a:t>
            </a:r>
          </a:p>
        </p:txBody>
      </p:sp>
      <p:pic>
        <p:nvPicPr>
          <p:cNvPr id="5" name="Picture 4">
            <a:extLst>
              <a:ext uri="{FF2B5EF4-FFF2-40B4-BE49-F238E27FC236}">
                <a16:creationId xmlns:a16="http://schemas.microsoft.com/office/drawing/2014/main" id="{28D03E1A-3C08-75A0-8B5C-4BF3B62EB860}"/>
              </a:ext>
            </a:extLst>
          </p:cNvPr>
          <p:cNvPicPr>
            <a:picLocks noChangeAspect="1"/>
          </p:cNvPicPr>
          <p:nvPr/>
        </p:nvPicPr>
        <p:blipFill>
          <a:blip r:embed="rId2"/>
          <a:stretch>
            <a:fillRect/>
          </a:stretch>
        </p:blipFill>
        <p:spPr>
          <a:xfrm>
            <a:off x="5425518" y="1278007"/>
            <a:ext cx="5953677" cy="3804981"/>
          </a:xfrm>
          <a:prstGeom prst="rect">
            <a:avLst/>
          </a:prstGeom>
        </p:spPr>
      </p:pic>
    </p:spTree>
    <p:extLst>
      <p:ext uri="{BB962C8B-B14F-4D97-AF65-F5344CB8AC3E}">
        <p14:creationId xmlns:p14="http://schemas.microsoft.com/office/powerpoint/2010/main" val="37087506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086E785-BC71-4B42-8FAB-8E8217261EE4}" vid="{EAADA971-D873-4EC0-B007-5AFFA0826F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5C7DBA85696A41A293160D4E983B4B" ma:contentTypeVersion="21" ma:contentTypeDescription="Create a new document." ma:contentTypeScope="" ma:versionID="bb9d8a7a05585a2e0770ed9ca9d4c347">
  <xsd:schema xmlns:xsd="http://www.w3.org/2001/XMLSchema" xmlns:xs="http://www.w3.org/2001/XMLSchema" xmlns:p="http://schemas.microsoft.com/office/2006/metadata/properties" xmlns:ns2="947756b1-650d-48af-aecf-0021103b9541" xmlns:ns3="477d8feb-f793-4dc4-bc75-8500acb72224" targetNamespace="http://schemas.microsoft.com/office/2006/metadata/properties" ma:root="true" ma:fieldsID="60427db730cc5fd91624f066a76f9893" ns2:_="" ns3:_="">
    <xsd:import namespace="947756b1-650d-48af-aecf-0021103b9541"/>
    <xsd:import namespace="477d8feb-f793-4dc4-bc75-8500acb72224"/>
    <xsd:element name="properties">
      <xsd:complexType>
        <xsd:sequence>
          <xsd:element name="documentManagement">
            <xsd:complexType>
              <xsd:all>
                <xsd:element ref="ns2:SharedWithUsers" minOccurs="0"/>
                <xsd:element ref="ns2:TaxKeywordTaxHTField" minOccurs="0"/>
                <xsd:element ref="ns2:TaxCatchAll"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ServiceLocation" minOccurs="0"/>
                <xsd:element ref="ns3:MediaLengthInSeconds" minOccurs="0"/>
                <xsd:element ref="ns3:wkkf" minOccurs="0"/>
                <xsd:element ref="ns3:s7s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7756b1-650d-48af-aecf-0021103b954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axKeywordTaxHTField" ma:index="10" nillable="true" ma:taxonomy="true" ma:internalName="TaxKeywordTaxHTField" ma:taxonomyFieldName="TaxKeyword" ma:displayName="Enterprise Keywords" ma:fieldId="{23f27201-bee3-471e-b2e7-b64fd8b7ca38}" ma:taxonomyMulti="true" ma:sspId="34295f32-56c7-432c-b33e-60344ef0f89b" ma:termSetId="00000000-0000-0000-0000-000000000000" ma:anchorId="00000000-0000-0000-0000-000000000000" ma:open="true" ma:isKeyword="true">
      <xsd:complexType>
        <xsd:sequence>
          <xsd:element ref="pc:Terms" minOccurs="0" maxOccurs="1"/>
        </xsd:sequence>
      </xsd:complexType>
    </xsd:element>
    <xsd:element name="TaxCatchAll" ma:index="11" nillable="true" ma:displayName="Taxonomy Catch All Column" ma:hidden="true" ma:list="{659403ef-23ba-4729-b2dd-bdd3c0ad9dcf}" ma:internalName="TaxCatchAll" ma:showField="CatchAllData" ma:web="947756b1-650d-48af-aecf-0021103b9541">
      <xsd:complexType>
        <xsd:complexContent>
          <xsd:extension base="dms:MultiChoiceLookup">
            <xsd:sequence>
              <xsd:element name="Value" type="dms:Lookup" maxOccurs="unbounded" minOccurs="0" nillable="true"/>
            </xsd:sequence>
          </xsd:extension>
        </xsd:complexContent>
      </xsd:complexType>
    </xsd:element>
    <xsd:element name="SharingHintHash" ma:index="12" nillable="true" ma:displayName="Sharing Hint Hash" ma:internalName="SharingHintHash" ma:readOnly="true">
      <xsd:simpleType>
        <xsd:restriction base="dms:Text"/>
      </xsd:simple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element name="LastSharedByTime" ma:index="15"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77d8feb-f793-4dc4-bc75-8500acb72224" elementFormDefault="qualified">
    <xsd:import namespace="http://schemas.microsoft.com/office/2006/documentManagement/types"/>
    <xsd:import namespace="http://schemas.microsoft.com/office/infopath/2007/PartnerControls"/>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internalName="MediaServiceAutoTags" ma:readOnly="true">
      <xsd:simpleType>
        <xsd:restriction base="dms:Text"/>
      </xsd:simpleType>
    </xsd:element>
    <xsd:element name="MediaServiceOCR" ma:index="20" nillable="true" ma:displayName="MediaServiceOCR" ma:internalName="MediaServiceOCR" ma:readOnly="true">
      <xsd:simpleType>
        <xsd:restriction base="dms:Note">
          <xsd:maxLength value="255"/>
        </xsd:restriction>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MediaServiceLocation" ma:index="25" nillable="true" ma:displayName="Location" ma:internalName="MediaServiceLocation" ma:readOnly="true">
      <xsd:simpleType>
        <xsd:restriction base="dms:Text"/>
      </xsd:simpleType>
    </xsd:element>
    <xsd:element name="MediaLengthInSeconds" ma:index="26" nillable="true" ma:displayName="MediaLengthInSeconds" ma:hidden="true" ma:internalName="MediaLengthInSeconds" ma:readOnly="true">
      <xsd:simpleType>
        <xsd:restriction base="dms:Unknown"/>
      </xsd:simpleType>
    </xsd:element>
    <xsd:element name="wkkf" ma:index="27" nillable="true" ma:displayName="Text" ma:internalName="wkkf">
      <xsd:simpleType>
        <xsd:restriction base="dms:Text"/>
      </xsd:simpleType>
    </xsd:element>
    <xsd:element name="s7s9" ma:index="28" nillable="true" ma:displayName="Date and Time" ma:internalName="s7s9">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47756b1-650d-48af-aecf-0021103b9541" xsi:nil="true"/>
    <TaxKeywordTaxHTField xmlns="947756b1-650d-48af-aecf-0021103b9541">
      <Terms xmlns="http://schemas.microsoft.com/office/infopath/2007/PartnerControls"/>
    </TaxKeywordTaxHTField>
    <s7s9 xmlns="477d8feb-f793-4dc4-bc75-8500acb72224" xsi:nil="true"/>
    <wkkf xmlns="477d8feb-f793-4dc4-bc75-8500acb7222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78AE78-B549-4D08-AB19-B01EB2ED98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47756b1-650d-48af-aecf-0021103b9541"/>
    <ds:schemaRef ds:uri="477d8feb-f793-4dc4-bc75-8500acb722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0E9AD9-2F53-4294-90CE-60D7528F7C27}">
  <ds:schemaRefs>
    <ds:schemaRef ds:uri="947756b1-650d-48af-aecf-0021103b954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77d8feb-f793-4dc4-bc75-8500acb72224"/>
    <ds:schemaRef ds:uri="http://www.w3.org/XML/1998/namespace"/>
    <ds:schemaRef ds:uri="http://purl.org/dc/dcmitype/"/>
  </ds:schemaRefs>
</ds:datastoreItem>
</file>

<file path=customXml/itemProps3.xml><?xml version="1.0" encoding="utf-8"?>
<ds:datastoreItem xmlns:ds="http://schemas.openxmlformats.org/officeDocument/2006/customXml" ds:itemID="{3F8E7B30-2833-4A64-8ABC-3E5389E1E3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207407</TotalTime>
  <Words>2464</Words>
  <Application>Microsoft Office PowerPoint</Application>
  <PresentationFormat>Widescreen</PresentationFormat>
  <Paragraphs>327</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FreightText Pro Bold</vt:lpstr>
      <vt:lpstr>Office Theme</vt:lpstr>
      <vt:lpstr>Broadband Infrastructure Update for Columbia County  Board of Commissioners Working Group Session</vt:lpstr>
      <vt:lpstr>Agenda</vt:lpstr>
      <vt:lpstr>SandyNet</vt:lpstr>
      <vt:lpstr>Monmouth Independence Network (MINET)</vt:lpstr>
      <vt:lpstr>Clackamas County CBX Network</vt:lpstr>
      <vt:lpstr>Financial Modeling of Network Options</vt:lpstr>
      <vt:lpstr>Option 1: Do Nothing</vt:lpstr>
      <vt:lpstr>Option 2: BEAD Only</vt:lpstr>
      <vt:lpstr>Option 3: BEAD + non-BEAD</vt:lpstr>
      <vt:lpstr>Option 4: CAI Ring Network</vt:lpstr>
      <vt:lpstr>Network Financing and Governance</vt:lpstr>
      <vt:lpstr>Benefits of Community-owned Network</vt:lpstr>
      <vt:lpstr>Direction from Board - Next Steps</vt:lpstr>
      <vt:lpstr>PowerPoint Presentation</vt:lpstr>
      <vt:lpstr>Structural Separation of Digital Infrastructure</vt:lpstr>
      <vt:lpstr>What’s the Vision?</vt:lpstr>
      <vt:lpstr>Pros and Cons of County Financing Options</vt:lpstr>
      <vt:lpstr>Pros and Cons of County Financing Options</vt:lpstr>
      <vt:lpstr>Budget Estimate 2025</vt:lpstr>
      <vt:lpstr>Budget Considerations</vt:lpstr>
      <vt:lpstr>Columbia County Financial Modeling</vt:lpstr>
      <vt:lpstr>SandyNet Advisory Board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SNG - Col-Pac Digital Infrastructure Regional Planning</dc:title>
  <dc:creator>mcurri@sngroup.com</dc:creator>
  <cp:lastModifiedBy>Michael Curri</cp:lastModifiedBy>
  <cp:revision>287</cp:revision>
  <dcterms:created xsi:type="dcterms:W3CDTF">2020-12-06T18:10:33Z</dcterms:created>
  <dcterms:modified xsi:type="dcterms:W3CDTF">2025-06-04T10:29:36Z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ContentTypeId">
    <vt:lpwstr>0x010100695C7DBA85696A41A293160D4E983B4B</vt:lpwstr>
  </property>
</Properties>
</file>