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5" r:id="rId3"/>
    <p:sldId id="289" r:id="rId4"/>
    <p:sldId id="286" r:id="rId5"/>
    <p:sldId id="287" r:id="rId6"/>
    <p:sldId id="288" r:id="rId7"/>
    <p:sldId id="269" r:id="rId8"/>
    <p:sldId id="275" r:id="rId9"/>
    <p:sldId id="270" r:id="rId10"/>
    <p:sldId id="279" r:id="rId11"/>
    <p:sldId id="277" r:id="rId12"/>
    <p:sldId id="278" r:id="rId13"/>
    <p:sldId id="276" r:id="rId14"/>
    <p:sldId id="266" r:id="rId15"/>
    <p:sldId id="280" r:id="rId16"/>
    <p:sldId id="281" r:id="rId17"/>
    <p:sldId id="282" r:id="rId18"/>
    <p:sldId id="283" r:id="rId19"/>
    <p:sldId id="284" r:id="rId20"/>
    <p:sldId id="290" r:id="rId21"/>
    <p:sldId id="291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FD"/>
    <a:srgbClr val="16FE42"/>
    <a:srgbClr val="F66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47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24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2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2B18-6966-43B2-BF02-674FF5597E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097D69-6D54-4CAB-B54D-3F30DDD8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116F-ADBD-4348-71A1-FFB996308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Activity-based Maintenance Workplan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FC9D6-25DB-646E-A3BE-A3CFF9679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Columbia County Public Works Department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DD9E648-E9D9-0861-19B1-784226F3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212911"/>
            <a:ext cx="1847749" cy="18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26C14-E708-CE09-AD52-68D6F7EB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7C39-AF5B-FE0B-01C0-1E3197FF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Ditching, Saint Helens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243D-15D3-BD6F-ECCC-5B267655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5034453" cy="47755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A36A42-4792-0112-9F1E-F3CD0862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80465"/>
              </p:ext>
            </p:extLst>
          </p:nvPr>
        </p:nvGraphicFramePr>
        <p:xfrm>
          <a:off x="6096000" y="193040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Brooks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water shed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South Canaan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Canaan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Meissner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Hwy 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Beaver Falls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4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6E83A-540C-40A7-E2C4-7C6C47AF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D7F0-28B3-4360-75BD-8280CDEE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Ditching, Rainier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215D3-B7B7-DDE3-C22F-BB6FE4CB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4" y="1930400"/>
            <a:ext cx="4300634" cy="473278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FCEB19-83BB-028B-044C-DEACC6C67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26270"/>
              </p:ext>
            </p:extLst>
          </p:nvPr>
        </p:nvGraphicFramePr>
        <p:xfrm>
          <a:off x="5371987" y="193040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Brooks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Hwy 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South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Meissner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Canaan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Beaver Falls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7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9EC3D-9E74-2F5F-9194-379A4E775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60A8-D5AA-E79B-749C-210B1978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Ditching, Vernonia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C69F9-AF3A-8933-0FBB-5DE42A23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4540495" cy="468463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82837D-B5C8-7104-319A-634BB5A81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42248"/>
              </p:ext>
            </p:extLst>
          </p:nvPr>
        </p:nvGraphicFramePr>
        <p:xfrm>
          <a:off x="5656053" y="193040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Brooks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South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Canaan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Beaver Falls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8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62BF-2B0C-D360-6837-66517B11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6D8-A67F-894B-4E13-6D3B8B53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Ditching, Clatskanie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EB125-6FF4-29C3-7B01-314FCA13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5094832" cy="45914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BB8256-FDCE-0AF8-92AD-023F5216F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24581"/>
              </p:ext>
            </p:extLst>
          </p:nvPr>
        </p:nvGraphicFramePr>
        <p:xfrm>
          <a:off x="6096000" y="193040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Brooks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South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Canaan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Old Beaver Falls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Quincy May.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9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16A4-7F3B-4096-D904-039E2BDA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Brush 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791C-7498-A163-8236-85AB004C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81041" cy="4317998"/>
          </a:xfrm>
        </p:spPr>
        <p:txBody>
          <a:bodyPr>
            <a:normAutofit/>
          </a:bodyPr>
          <a:lstStyle/>
          <a:p>
            <a:r>
              <a:rPr lang="en-US" dirty="0"/>
              <a:t>Brush cutting is different from routine mowing</a:t>
            </a:r>
          </a:p>
          <a:p>
            <a:r>
              <a:rPr lang="en-US" dirty="0"/>
              <a:t>Pull vegetation back from road edge to create clear zone</a:t>
            </a:r>
          </a:p>
          <a:p>
            <a:r>
              <a:rPr lang="en-US" dirty="0"/>
              <a:t>Once established, routine mowing maintains clear zone</a:t>
            </a:r>
          </a:p>
          <a:p>
            <a:pPr lvl="1"/>
            <a:r>
              <a:rPr lang="en-US" dirty="0"/>
              <a:t>Some areas need more frequent brush cutting based on fast-growing vegetation (blackberries, </a:t>
            </a:r>
            <a:r>
              <a:rPr lang="en-US" i="1" dirty="0"/>
              <a:t>etc.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those cases, may see more frequent or different treatment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86F8-0AF1-41FF-FB1A-16660933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5F69-C434-A954-83DA-26753BFE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Brush Cutting –</a:t>
            </a:r>
            <a:br>
              <a:rPr lang="en-US" dirty="0"/>
            </a:br>
            <a:r>
              <a:rPr lang="en-US" dirty="0"/>
              <a:t>Saint Helens Area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7CB31E-3986-F110-C365-6479815FA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95201"/>
              </p:ext>
            </p:extLst>
          </p:nvPr>
        </p:nvGraphicFramePr>
        <p:xfrm>
          <a:off x="677334" y="1937109"/>
          <a:ext cx="3962400" cy="3257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25">
                  <a:extLst>
                    <a:ext uri="{9D8B030D-6E8A-4147-A177-3AD203B41FA5}">
                      <a16:colId xmlns:a16="http://schemas.microsoft.com/office/drawing/2014/main" val="1525986274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1492573927"/>
                    </a:ext>
                  </a:extLst>
                </a:gridCol>
                <a:gridCol w="963656">
                  <a:extLst>
                    <a:ext uri="{9D8B030D-6E8A-4147-A177-3AD203B41FA5}">
                      <a16:colId xmlns:a16="http://schemas.microsoft.com/office/drawing/2014/main" val="1201825579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1684554226"/>
                    </a:ext>
                  </a:extLst>
                </a:gridCol>
                <a:gridCol w="507187">
                  <a:extLst>
                    <a:ext uri="{9D8B030D-6E8A-4147-A177-3AD203B41FA5}">
                      <a16:colId xmlns:a16="http://schemas.microsoft.com/office/drawing/2014/main" val="29259658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#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From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Miles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894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Barger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Gensman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dead 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7209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95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Sykes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Scap Vern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036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Church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end CO </a:t>
                      </a:r>
                      <a:r>
                        <a:rPr lang="en-US" sz="1100" u="none" strike="noStrike" dirty="0" err="1">
                          <a:effectLst/>
                        </a:rPr>
                        <a:t>maint</a:t>
                      </a:r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338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Dart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Gensman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68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Firlock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Gable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Pittsburg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S.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792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Oester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Hazen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dead 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0.80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48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Porltand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Callahan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Bonneville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60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Ross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Bachelor Flat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Millard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121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city limit (CC)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5.26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78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Hazen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648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Sykes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city limit (SH)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18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Viewcrest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Oester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dead 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66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Dutch Canyon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254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35.70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16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C6A071-2335-0DC9-4243-C512CF0E7AD8}"/>
              </a:ext>
            </a:extLst>
          </p:cNvPr>
          <p:cNvSpPr txBox="1"/>
          <p:nvPr/>
        </p:nvSpPr>
        <p:spPr>
          <a:xfrm>
            <a:off x="4975668" y="1930400"/>
            <a:ext cx="210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miles: </a:t>
            </a:r>
            <a:r>
              <a:rPr lang="en-US" b="1" u="sng" dirty="0"/>
              <a:t>35.70</a:t>
            </a:r>
          </a:p>
        </p:txBody>
      </p:sp>
    </p:spTree>
    <p:extLst>
      <p:ext uri="{BB962C8B-B14F-4D97-AF65-F5344CB8AC3E}">
        <p14:creationId xmlns:p14="http://schemas.microsoft.com/office/powerpoint/2010/main" val="407226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7736-815B-4693-FBCD-FC965E57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9640-5EA9-C66C-1B19-52CC1846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Brush Cutting –</a:t>
            </a:r>
            <a:br>
              <a:rPr lang="en-US" dirty="0"/>
            </a:br>
            <a:r>
              <a:rPr lang="en-US" dirty="0"/>
              <a:t>Rainier Area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6A0B40-50E6-2B00-7B55-DA6D6011D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86214"/>
              </p:ext>
            </p:extLst>
          </p:nvPr>
        </p:nvGraphicFramePr>
        <p:xfrm>
          <a:off x="677334" y="1930400"/>
          <a:ext cx="3962400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25">
                  <a:extLst>
                    <a:ext uri="{9D8B030D-6E8A-4147-A177-3AD203B41FA5}">
                      <a16:colId xmlns:a16="http://schemas.microsoft.com/office/drawing/2014/main" val="2898653134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1028789667"/>
                    </a:ext>
                  </a:extLst>
                </a:gridCol>
                <a:gridCol w="963656">
                  <a:extLst>
                    <a:ext uri="{9D8B030D-6E8A-4147-A177-3AD203B41FA5}">
                      <a16:colId xmlns:a16="http://schemas.microsoft.com/office/drawing/2014/main" val="2479483239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4071950819"/>
                    </a:ext>
                  </a:extLst>
                </a:gridCol>
                <a:gridCol w="507187">
                  <a:extLst>
                    <a:ext uri="{9D8B030D-6E8A-4147-A177-3AD203B41FA5}">
                      <a16:colId xmlns:a16="http://schemas.microsoft.com/office/drawing/2014/main" val="7552178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#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From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Miles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156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Alston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for paving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01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Apiary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Rainier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23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Debast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Fern Hill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 Street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493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Goble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Nicolai Cutoff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Nicolai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69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Hammond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Fern Hill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dead 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44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Highland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Tide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754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Jaquish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Nicolai Cutoff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Wilbur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933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Neer 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Brownlee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00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Nicolai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Tide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053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Tide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Nicolai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128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Tide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Bishop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32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31.89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0590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28D70C-5D1F-5863-3FD0-F0C88AF24B7F}"/>
              </a:ext>
            </a:extLst>
          </p:cNvPr>
          <p:cNvSpPr txBox="1"/>
          <p:nvPr/>
        </p:nvSpPr>
        <p:spPr>
          <a:xfrm>
            <a:off x="4975668" y="1930400"/>
            <a:ext cx="210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miles: </a:t>
            </a:r>
            <a:r>
              <a:rPr lang="en-US" b="1" u="sng" dirty="0"/>
              <a:t>31.89</a:t>
            </a:r>
          </a:p>
        </p:txBody>
      </p:sp>
    </p:spTree>
    <p:extLst>
      <p:ext uri="{BB962C8B-B14F-4D97-AF65-F5344CB8AC3E}">
        <p14:creationId xmlns:p14="http://schemas.microsoft.com/office/powerpoint/2010/main" val="414658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28B47-20DE-AFC2-CB4A-63E0124C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5B89-A4E0-9953-AF15-05C8968F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Brush Cutting –</a:t>
            </a:r>
            <a:br>
              <a:rPr lang="en-US" dirty="0"/>
            </a:br>
            <a:r>
              <a:rPr lang="en-US" dirty="0"/>
              <a:t>Vernonia Area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2DC207-49E5-F71B-6DCE-0C9AE76BC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52764"/>
              </p:ext>
            </p:extLst>
          </p:nvPr>
        </p:nvGraphicFramePr>
        <p:xfrm>
          <a:off x="677334" y="1930400"/>
          <a:ext cx="3962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25">
                  <a:extLst>
                    <a:ext uri="{9D8B030D-6E8A-4147-A177-3AD203B41FA5}">
                      <a16:colId xmlns:a16="http://schemas.microsoft.com/office/drawing/2014/main" val="2955095101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3942352318"/>
                    </a:ext>
                  </a:extLst>
                </a:gridCol>
                <a:gridCol w="963656">
                  <a:extLst>
                    <a:ext uri="{9D8B030D-6E8A-4147-A177-3AD203B41FA5}">
                      <a16:colId xmlns:a16="http://schemas.microsoft.com/office/drawing/2014/main" val="1884937576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2908771597"/>
                    </a:ext>
                  </a:extLst>
                </a:gridCol>
                <a:gridCol w="507187">
                  <a:extLst>
                    <a:ext uri="{9D8B030D-6E8A-4147-A177-3AD203B41FA5}">
                      <a16:colId xmlns:a16="http://schemas.microsoft.com/office/drawing/2014/main" val="35048010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#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From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Miles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2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Timber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county line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7.49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03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Fishhawk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94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Pebble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119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Pebble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Alder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McDonald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99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17.61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650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F8AC29-3782-E2F2-3BE7-9EACDC81A74B}"/>
              </a:ext>
            </a:extLst>
          </p:cNvPr>
          <p:cNvSpPr txBox="1"/>
          <p:nvPr/>
        </p:nvSpPr>
        <p:spPr>
          <a:xfrm>
            <a:off x="4975668" y="1930400"/>
            <a:ext cx="210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miles: </a:t>
            </a:r>
            <a:r>
              <a:rPr lang="en-US" b="1" u="sng" dirty="0"/>
              <a:t>17.61</a:t>
            </a:r>
          </a:p>
        </p:txBody>
      </p:sp>
    </p:spTree>
    <p:extLst>
      <p:ext uri="{BB962C8B-B14F-4D97-AF65-F5344CB8AC3E}">
        <p14:creationId xmlns:p14="http://schemas.microsoft.com/office/powerpoint/2010/main" val="396844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6826C-30AC-8DF1-8F08-B53A6426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738A-AB52-0361-A213-56F5FD1D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Brush Cutting –</a:t>
            </a:r>
            <a:br>
              <a:rPr lang="en-US" dirty="0"/>
            </a:br>
            <a:r>
              <a:rPr lang="en-US" dirty="0"/>
              <a:t>Clatskanie Area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DC3957-DE4D-14B3-DE0B-227BC440D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9806"/>
              </p:ext>
            </p:extLst>
          </p:nvPr>
        </p:nvGraphicFramePr>
        <p:xfrm>
          <a:off x="677334" y="1930400"/>
          <a:ext cx="3962400" cy="172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25">
                  <a:extLst>
                    <a:ext uri="{9D8B030D-6E8A-4147-A177-3AD203B41FA5}">
                      <a16:colId xmlns:a16="http://schemas.microsoft.com/office/drawing/2014/main" val="4044108094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2832100598"/>
                    </a:ext>
                  </a:extLst>
                </a:gridCol>
                <a:gridCol w="963656">
                  <a:extLst>
                    <a:ext uri="{9D8B030D-6E8A-4147-A177-3AD203B41FA5}">
                      <a16:colId xmlns:a16="http://schemas.microsoft.com/office/drawing/2014/main" val="3437368513"/>
                    </a:ext>
                  </a:extLst>
                </a:gridCol>
                <a:gridCol w="941466">
                  <a:extLst>
                    <a:ext uri="{9D8B030D-6E8A-4147-A177-3AD203B41FA5}">
                      <a16:colId xmlns:a16="http://schemas.microsoft.com/office/drawing/2014/main" val="257491577"/>
                    </a:ext>
                  </a:extLst>
                </a:gridCol>
                <a:gridCol w="507187">
                  <a:extLst>
                    <a:ext uri="{9D8B030D-6E8A-4147-A177-3AD203B41FA5}">
                      <a16:colId xmlns:a16="http://schemas.microsoft.com/office/drawing/2014/main" val="35224850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#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Road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From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Miles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145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Kalunki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Delena Mayger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985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Stewart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Rutters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27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Swedetown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dead 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88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Delena Mayger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Beaver Falls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Alston Mayger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89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Ilmari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Stewart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00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Lost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Elk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34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Cedar Grove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Lost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Swedetown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8758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27.24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636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1F3149-FA1C-64F5-800E-F089A4739076}"/>
              </a:ext>
            </a:extLst>
          </p:cNvPr>
          <p:cNvSpPr txBox="1"/>
          <p:nvPr/>
        </p:nvSpPr>
        <p:spPr>
          <a:xfrm>
            <a:off x="4975668" y="1930400"/>
            <a:ext cx="210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miles: </a:t>
            </a:r>
            <a:r>
              <a:rPr lang="en-US" b="1" u="sng" dirty="0"/>
              <a:t>27.24</a:t>
            </a:r>
          </a:p>
        </p:txBody>
      </p:sp>
    </p:spTree>
    <p:extLst>
      <p:ext uri="{BB962C8B-B14F-4D97-AF65-F5344CB8AC3E}">
        <p14:creationId xmlns:p14="http://schemas.microsoft.com/office/powerpoint/2010/main" val="72593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5E95-37BB-F76D-D83B-6E9D231D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508C-6865-CB23-2623-F43DBF64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Culvert Replacement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6E0D52-2B38-2C26-A710-EF4B173DD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0189"/>
              </p:ext>
            </p:extLst>
          </p:nvPr>
        </p:nvGraphicFramePr>
        <p:xfrm>
          <a:off x="677334" y="1525920"/>
          <a:ext cx="4685337" cy="2608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687">
                  <a:extLst>
                    <a:ext uri="{9D8B030D-6E8A-4147-A177-3AD203B41FA5}">
                      <a16:colId xmlns:a16="http://schemas.microsoft.com/office/drawing/2014/main" val="3761438760"/>
                    </a:ext>
                  </a:extLst>
                </a:gridCol>
                <a:gridCol w="1775369">
                  <a:extLst>
                    <a:ext uri="{9D8B030D-6E8A-4147-A177-3AD203B41FA5}">
                      <a16:colId xmlns:a16="http://schemas.microsoft.com/office/drawing/2014/main" val="7960317"/>
                    </a:ext>
                  </a:extLst>
                </a:gridCol>
                <a:gridCol w="2476281">
                  <a:extLst>
                    <a:ext uri="{9D8B030D-6E8A-4147-A177-3AD203B41FA5}">
                      <a16:colId xmlns:a16="http://schemas.microsoft.com/office/drawing/2014/main" val="3982006300"/>
                    </a:ext>
                  </a:extLst>
                </a:gridCol>
              </a:tblGrid>
              <a:tr h="1402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RD #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Road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Location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584997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Cater Hill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300ft from Cater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22932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Dart Creek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cross tile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046570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Hankey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just before Perry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143862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Oester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Just passed 33251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5058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Pittsburg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french drain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4397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Robinette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61051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911684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Scappoose-Vernonia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at 31037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03505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EJ Smith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over Alder Creek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706694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Baldwin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at Warren; crushed on both ends; flooded this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360092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Doan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double below trailer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04107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Apiary Rd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8816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Mellinger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driveway culvert and ditch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947012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3060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Pebble Creek Rd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4822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379859-3C0E-87B0-DA71-F583D3BE0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01225"/>
              </p:ext>
            </p:extLst>
          </p:nvPr>
        </p:nvGraphicFramePr>
        <p:xfrm>
          <a:off x="5603546" y="1525920"/>
          <a:ext cx="4685337" cy="3459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687">
                  <a:extLst>
                    <a:ext uri="{9D8B030D-6E8A-4147-A177-3AD203B41FA5}">
                      <a16:colId xmlns:a16="http://schemas.microsoft.com/office/drawing/2014/main" val="338307560"/>
                    </a:ext>
                  </a:extLst>
                </a:gridCol>
                <a:gridCol w="1775369">
                  <a:extLst>
                    <a:ext uri="{9D8B030D-6E8A-4147-A177-3AD203B41FA5}">
                      <a16:colId xmlns:a16="http://schemas.microsoft.com/office/drawing/2014/main" val="96568645"/>
                    </a:ext>
                  </a:extLst>
                </a:gridCol>
                <a:gridCol w="2476281">
                  <a:extLst>
                    <a:ext uri="{9D8B030D-6E8A-4147-A177-3AD203B41FA5}">
                      <a16:colId xmlns:a16="http://schemas.microsoft.com/office/drawing/2014/main" val="3029339952"/>
                    </a:ext>
                  </a:extLst>
                </a:gridCol>
              </a:tblGrid>
              <a:tr h="1336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 #</a:t>
                      </a: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</a:t>
                      </a: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355374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 Op 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2nd cross culvert (metal)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51310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 Op 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both pipes @ bottom @ Beaver Falls inter.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054610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 Op 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1st cross </a:t>
                      </a:r>
                      <a:r>
                        <a:rPr lang="en-US" sz="1100" u="none" strike="noStrike" dirty="0" err="1">
                          <a:effectLst/>
                        </a:rPr>
                        <a:t>culv</a:t>
                      </a:r>
                      <a:r>
                        <a:rPr lang="en-US" sz="1100" u="none" strike="noStrike" dirty="0">
                          <a:effectLst/>
                        </a:rPr>
                        <a:t>. up hill past narrow sect (metal)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90385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Delena Mayger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cross tile @ Mosier outflow (smashed)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53040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Delena Mayger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300' from 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167574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Depot 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cross tile @ RR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613981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Clatskanie Heights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midway up on paved portion (hill)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637732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Lost Creek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gravel sect. at Winslow; large cross culvert failing (metal)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67917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Lost Creek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next one up from Winslow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02022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Lost Creek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400 ft below sharp corner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94890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Beaver Falls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at </a:t>
                      </a:r>
                      <a:r>
                        <a:rPr lang="en-US" sz="1100" u="none" strike="noStrike" dirty="0" err="1">
                          <a:effectLst/>
                        </a:rPr>
                        <a:t>Mustola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60287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Colvin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at Tandy Creek bridge overflow pipe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34761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Stewart Creek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500 above Ilmari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991045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Swedetown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cross tile @ Cedar Grove 12" upgrade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54142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Swedetown 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cross tile @ Cedar Grove pull out side 15" rotting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1" marR="6681" marT="66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020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7F0F7D-39F5-A7BE-AEA6-4075280A438F}"/>
              </a:ext>
            </a:extLst>
          </p:cNvPr>
          <p:cNvSpPr txBox="1"/>
          <p:nvPr/>
        </p:nvSpPr>
        <p:spPr>
          <a:xfrm>
            <a:off x="677333" y="4681042"/>
            <a:ext cx="4049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culverts to be replaced: </a:t>
            </a:r>
            <a:r>
              <a:rPr lang="en-US" b="1" u="sng" dirty="0"/>
              <a:t>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I:		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II:	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III: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IV:		15</a:t>
            </a:r>
          </a:p>
        </p:txBody>
      </p:sp>
    </p:spTree>
    <p:extLst>
      <p:ext uri="{BB962C8B-B14F-4D97-AF65-F5344CB8AC3E}">
        <p14:creationId xmlns:p14="http://schemas.microsoft.com/office/powerpoint/2010/main" val="336477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0C470-9F54-CC0A-07CA-9C26D577D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FE68-6273-1A49-0C1F-A32198BA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considering this now?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81F6A-F4E8-1325-F498-65C16763C8EA}"/>
              </a:ext>
            </a:extLst>
          </p:cNvPr>
          <p:cNvSpPr txBox="1"/>
          <p:nvPr/>
        </p:nvSpPr>
        <p:spPr>
          <a:xfrm>
            <a:off x="677334" y="1215027"/>
            <a:ext cx="9070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Looking at our current funding levels and projecting those out over the next 5 years: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A2861-4BC6-D1FB-0174-2FF99CC24FF6}"/>
              </a:ext>
            </a:extLst>
          </p:cNvPr>
          <p:cNvSpPr txBox="1"/>
          <p:nvPr/>
        </p:nvSpPr>
        <p:spPr>
          <a:xfrm>
            <a:off x="677334" y="2132039"/>
            <a:ext cx="9070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will be no additional new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Costs will continue to increase consistent with historic and current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to provide at least current level of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elimination of currently filled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Eliminate currently vacant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Spend down Road Fund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at least $1 million in reserves for disaster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22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169FD-1118-5DA8-C479-268BD7F5A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DBEC-A2DB-DA6C-E3EE-87F3E17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225127" cy="1320800"/>
          </a:xfrm>
        </p:spPr>
        <p:txBody>
          <a:bodyPr/>
          <a:lstStyle/>
          <a:p>
            <a:r>
              <a:rPr lang="en-US" dirty="0"/>
              <a:t>2026 Work Plan – Striping, Spraying,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C5EA-7DEA-3C49-F7FA-1F9D80E2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81041" cy="4317998"/>
          </a:xfrm>
        </p:spPr>
        <p:txBody>
          <a:bodyPr>
            <a:normAutofit/>
          </a:bodyPr>
          <a:lstStyle/>
          <a:p>
            <a:r>
              <a:rPr lang="en-US" dirty="0"/>
              <a:t>All applicable County-maintained roads</a:t>
            </a:r>
          </a:p>
          <a:p>
            <a:pPr lvl="1"/>
            <a:r>
              <a:rPr lang="en-US" u="sng" dirty="0"/>
              <a:t>Striping</a:t>
            </a:r>
            <a:r>
              <a:rPr lang="en-US" dirty="0"/>
              <a:t> – all centerline, fog line striping on County roads</a:t>
            </a:r>
          </a:p>
          <a:p>
            <a:pPr lvl="2"/>
            <a:r>
              <a:rPr lang="en-US" dirty="0"/>
              <a:t>Determined by classification, road width</a:t>
            </a:r>
          </a:p>
          <a:p>
            <a:pPr lvl="1"/>
            <a:r>
              <a:rPr lang="en-US" u="sng" dirty="0"/>
              <a:t>Spraying</a:t>
            </a:r>
            <a:r>
              <a:rPr lang="en-US" dirty="0"/>
              <a:t> – application of herbicide along County roads</a:t>
            </a:r>
          </a:p>
          <a:p>
            <a:pPr lvl="2"/>
            <a:r>
              <a:rPr lang="en-US" dirty="0"/>
              <a:t>“No-spray” agreements are available for those who would rather maintain road edge themselves</a:t>
            </a:r>
          </a:p>
          <a:p>
            <a:pPr lvl="1"/>
            <a:r>
              <a:rPr lang="en-US" u="sng" dirty="0"/>
              <a:t>Grading</a:t>
            </a:r>
            <a:r>
              <a:rPr lang="en-US" dirty="0"/>
              <a:t> – rocking, grading County gravel roads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9710F-994E-4A8A-914D-ED6E170B1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D146-4EC3-BC73-B1A0-96AC70DE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225127" cy="1320800"/>
          </a:xfrm>
        </p:spPr>
        <p:txBody>
          <a:bodyPr/>
          <a:lstStyle/>
          <a:p>
            <a:r>
              <a:rPr lang="en-US" dirty="0"/>
              <a:t>2026 Work Plan -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D5CD-ADB0-CACE-2FBC-C226D7D0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81041" cy="4317998"/>
          </a:xfrm>
        </p:spPr>
        <p:txBody>
          <a:bodyPr>
            <a:normAutofit/>
          </a:bodyPr>
          <a:lstStyle/>
          <a:p>
            <a:r>
              <a:rPr lang="en-US" dirty="0"/>
              <a:t>Public Works management believes this activity-based workplan represents the best approach to efficiently using road fund dollars</a:t>
            </a:r>
          </a:p>
          <a:p>
            <a:r>
              <a:rPr lang="en-US" dirty="0"/>
              <a:t>If not moving in this proactive direction, </a:t>
            </a:r>
            <a:r>
              <a:rPr lang="en-US" u="sng" dirty="0"/>
              <a:t>recommend retaining the status quo</a:t>
            </a:r>
          </a:p>
          <a:p>
            <a:endParaRPr lang="en-US" dirty="0"/>
          </a:p>
          <a:p>
            <a:r>
              <a:rPr lang="en-US" dirty="0"/>
              <a:t>Leaving crews in current districts</a:t>
            </a:r>
          </a:p>
          <a:p>
            <a:pPr lvl="1"/>
            <a:r>
              <a:rPr lang="en-US" dirty="0"/>
              <a:t>Limited crew size reduces ability to address multiple issues at once</a:t>
            </a:r>
          </a:p>
          <a:p>
            <a:pPr lvl="1"/>
            <a:r>
              <a:rPr lang="en-US" dirty="0"/>
              <a:t>Can borrow equipment, crew from other district, but then what happens to that district?</a:t>
            </a:r>
          </a:p>
          <a:p>
            <a:endParaRPr lang="en-US" dirty="0"/>
          </a:p>
          <a:p>
            <a:r>
              <a:rPr lang="en-US" dirty="0"/>
              <a:t>Basing activity-based crews out of remote shops</a:t>
            </a:r>
          </a:p>
          <a:p>
            <a:pPr lvl="1"/>
            <a:r>
              <a:rPr lang="en-US" dirty="0"/>
              <a:t>Lose agility in determining crew composition, addressing replacements for absences</a:t>
            </a:r>
          </a:p>
          <a:p>
            <a:pPr lvl="1"/>
            <a:r>
              <a:rPr lang="en-US" dirty="0"/>
              <a:t>Mobilization times still a factor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8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E2371E-0295-EEC5-B3ED-39D6EAF3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73"/>
            <a:ext cx="12192000" cy="67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6320D-4BD8-A6E5-5BAF-B3F6A59F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DBB79D-75B1-5B3D-35EC-08A85239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" y="0"/>
            <a:ext cx="121822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9A31B-B94C-2088-5F3C-A5A9564917E1}"/>
              </a:ext>
            </a:extLst>
          </p:cNvPr>
          <p:cNvSpPr txBox="1"/>
          <p:nvPr/>
        </p:nvSpPr>
        <p:spPr>
          <a:xfrm>
            <a:off x="8256303" y="190911"/>
            <a:ext cx="2104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Management –     3</a:t>
            </a:r>
          </a:p>
          <a:p>
            <a:r>
              <a:rPr lang="en-US" sz="1400" dirty="0"/>
              <a:t>Admin. Support – 4</a:t>
            </a:r>
          </a:p>
          <a:p>
            <a:r>
              <a:rPr lang="en-US" sz="1400" dirty="0"/>
              <a:t>Fleet –                 3</a:t>
            </a:r>
          </a:p>
          <a:p>
            <a:r>
              <a:rPr lang="en-US" sz="1400" dirty="0"/>
              <a:t>Road </a:t>
            </a:r>
            <a:r>
              <a:rPr lang="en-US" sz="1400" dirty="0" err="1"/>
              <a:t>Maint</a:t>
            </a:r>
            <a:r>
              <a:rPr lang="en-US" sz="1400" dirty="0"/>
              <a:t>. –     15</a:t>
            </a:r>
          </a:p>
          <a:p>
            <a:r>
              <a:rPr lang="en-US" sz="1400" u="sng" dirty="0"/>
              <a:t>Solid Waste -        1</a:t>
            </a:r>
          </a:p>
          <a:p>
            <a:r>
              <a:rPr lang="en-US" sz="1400" dirty="0"/>
              <a:t>TOTAL                26</a:t>
            </a:r>
          </a:p>
        </p:txBody>
      </p:sp>
    </p:spTree>
    <p:extLst>
      <p:ext uri="{BB962C8B-B14F-4D97-AF65-F5344CB8AC3E}">
        <p14:creationId xmlns:p14="http://schemas.microsoft.com/office/powerpoint/2010/main" val="7977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E6C50F-7428-F3A3-EB8A-407822B9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55" y="49941"/>
            <a:ext cx="7499232" cy="6808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FBB0A-FF4C-5413-15B9-70EA16A5D3E7}"/>
              </a:ext>
            </a:extLst>
          </p:cNvPr>
          <p:cNvSpPr/>
          <p:nvPr/>
        </p:nvSpPr>
        <p:spPr>
          <a:xfrm>
            <a:off x="800100" y="49941"/>
            <a:ext cx="1171575" cy="66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B0BF0-0494-01F1-32D7-DE0ED01CD810}"/>
              </a:ext>
            </a:extLst>
          </p:cNvPr>
          <p:cNvSpPr txBox="1"/>
          <p:nvPr/>
        </p:nvSpPr>
        <p:spPr>
          <a:xfrm>
            <a:off x="348343" y="71437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0798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3EEE76-9961-29CB-AA08-8E1167006D7C}"/>
              </a:ext>
            </a:extLst>
          </p:cNvPr>
          <p:cNvSpPr txBox="1"/>
          <p:nvPr/>
        </p:nvSpPr>
        <p:spPr>
          <a:xfrm>
            <a:off x="8816556" y="117693"/>
            <a:ext cx="24764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Drainage/Bridge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Digouts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Culverts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 for paving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Guardrail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Vegetation: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Spraying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Wood Chipping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Surface: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Paving/Chip Seal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Work Requests/ Special Projects: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 Work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Pothole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Floating as needed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220E4B-3885-DE9F-26B4-59BD854C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21" y="-1"/>
            <a:ext cx="7481196" cy="60524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872328-A00D-F418-FCF6-C647B2A5F5E5}"/>
              </a:ext>
            </a:extLst>
          </p:cNvPr>
          <p:cNvSpPr/>
          <p:nvPr/>
        </p:nvSpPr>
        <p:spPr>
          <a:xfrm>
            <a:off x="800100" y="0"/>
            <a:ext cx="11715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09D69-9A87-EEB2-BDE2-A8B10D063617}"/>
              </a:ext>
            </a:extLst>
          </p:cNvPr>
          <p:cNvSpPr txBox="1"/>
          <p:nvPr/>
        </p:nvSpPr>
        <p:spPr>
          <a:xfrm>
            <a:off x="348343" y="71437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420563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16A4-7F3B-4096-D904-039E2BDA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7943-8535-C57B-B62D-CDD91BF7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4912426" cy="5323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A74B2-C739-689F-557F-981DD1A086C7}"/>
              </a:ext>
            </a:extLst>
          </p:cNvPr>
          <p:cNvSpPr txBox="1"/>
          <p:nvPr/>
        </p:nvSpPr>
        <p:spPr>
          <a:xfrm>
            <a:off x="6096000" y="1215027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Road maintenance broken out by district</a:t>
            </a:r>
          </a:p>
          <a:p>
            <a:endParaRPr lang="en-US" sz="2400" dirty="0"/>
          </a:p>
          <a:p>
            <a:r>
              <a:rPr lang="en-US" sz="2400" dirty="0"/>
              <a:t>Four district shops: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District I-Saint Helens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District II-Rainier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District III-Vernonia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District IV-Clatskanie</a:t>
            </a:r>
          </a:p>
        </p:txBody>
      </p:sp>
    </p:spTree>
    <p:extLst>
      <p:ext uri="{BB962C8B-B14F-4D97-AF65-F5344CB8AC3E}">
        <p14:creationId xmlns:p14="http://schemas.microsoft.com/office/powerpoint/2010/main" val="28243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F8571-9C97-EB0D-4C2A-ABA349159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DD39-6949-BF8D-CD52-127A975D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FAE75-E251-8017-8FBA-66302B27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52550"/>
            <a:ext cx="4575453" cy="517728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3873D9-1BC0-AB73-7DEE-19D234996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24515"/>
              </p:ext>
            </p:extLst>
          </p:nvPr>
        </p:nvGraphicFramePr>
        <p:xfrm>
          <a:off x="5750944" y="135255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Brooks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South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Canaan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Portland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Beaver Falls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0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16A4-7F3B-4096-D904-039E2BDA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Work Plan – Surface and Ditching, Scappoose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885AE-4201-50A4-CD15-EED0B97C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4956038" cy="456607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2418FC-38F8-D845-5047-F7CA44858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7316"/>
              </p:ext>
            </p:extLst>
          </p:nvPr>
        </p:nvGraphicFramePr>
        <p:xfrm>
          <a:off x="6096000" y="1930400"/>
          <a:ext cx="3902015" cy="3881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65">
                  <a:extLst>
                    <a:ext uri="{9D8B030D-6E8A-4147-A177-3AD203B41FA5}">
                      <a16:colId xmlns:a16="http://schemas.microsoft.com/office/drawing/2014/main" val="3688994351"/>
                    </a:ext>
                  </a:extLst>
                </a:gridCol>
                <a:gridCol w="1436384">
                  <a:extLst>
                    <a:ext uri="{9D8B030D-6E8A-4147-A177-3AD203B41FA5}">
                      <a16:colId xmlns:a16="http://schemas.microsoft.com/office/drawing/2014/main" val="2142283387"/>
                    </a:ext>
                  </a:extLst>
                </a:gridCol>
                <a:gridCol w="951075">
                  <a:extLst>
                    <a:ext uri="{9D8B030D-6E8A-4147-A177-3AD203B41FA5}">
                      <a16:colId xmlns:a16="http://schemas.microsoft.com/office/drawing/2014/main" val="2937018210"/>
                    </a:ext>
                  </a:extLst>
                </a:gridCol>
                <a:gridCol w="889191">
                  <a:extLst>
                    <a:ext uri="{9D8B030D-6E8A-4147-A177-3AD203B41FA5}">
                      <a16:colId xmlns:a16="http://schemas.microsoft.com/office/drawing/2014/main" val="4257542415"/>
                    </a:ext>
                  </a:extLst>
                </a:gridCol>
              </a:tblGrid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Road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From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724530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Pave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60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68338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Pebble Creek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McDonald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6147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City limits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East Kappler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8531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Sykes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West Kappler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Brooks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223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Cater Road (2 sect.)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Walker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Alder Cr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619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Alston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Tie in patches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924837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Quincy </a:t>
                      </a: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Kalunki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 err="1">
                          <a:effectLst/>
                        </a:rPr>
                        <a:t>Mayger</a:t>
                      </a:r>
                      <a:r>
                        <a:rPr lang="en-US" sz="1100" u="none" strike="noStrike" dirty="0">
                          <a:effectLst/>
                        </a:rPr>
                        <a:t> Fill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97790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61406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Prep for Chip Seal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F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357440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Neer City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Hwy 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Brownlee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21926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Pittsburg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water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South Canaan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5992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Apiary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Old Rainier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68153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Canaan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Lawrence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Meissner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74815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Old Portland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Callahan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Bonneville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8685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Church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Hwy 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Hazen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9981015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Ross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Bachelor Flat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Millard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26514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063852"/>
                  </a:ext>
                </a:extLst>
              </a:tr>
              <a:tr h="192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Ditch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424582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Old Beaver Falls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Hwy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Quincy May.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018609"/>
                  </a:ext>
                </a:extLst>
              </a:tr>
              <a:tr h="1830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Bishop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Nick Thomas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Nicolai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4" marR="9154" marT="91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60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539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2254</TotalTime>
  <Words>1889</Words>
  <Application>Microsoft Office PowerPoint</Application>
  <PresentationFormat>Widescreen</PresentationFormat>
  <Paragraphs>917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Activity-based Maintenance Workplan</vt:lpstr>
      <vt:lpstr>Why are we considering this now?</vt:lpstr>
      <vt:lpstr>PowerPoint Presentation</vt:lpstr>
      <vt:lpstr>PowerPoint Presentation</vt:lpstr>
      <vt:lpstr>PowerPoint Presentation</vt:lpstr>
      <vt:lpstr>PowerPoint Presentation</vt:lpstr>
      <vt:lpstr>Current Operations</vt:lpstr>
      <vt:lpstr>2026 Work Plan – Surface and Ditching</vt:lpstr>
      <vt:lpstr>2026 Work Plan – Surface and Ditching, Scappoose Area</vt:lpstr>
      <vt:lpstr>2026 Work Plan – Surface and Ditching, Saint Helens Area</vt:lpstr>
      <vt:lpstr>2026 Work Plan – Surface and Ditching, Rainier Area</vt:lpstr>
      <vt:lpstr>2026 Work Plan – Surface and Ditching, Vernonia Area</vt:lpstr>
      <vt:lpstr>2026 Work Plan – Surface and Ditching, Clatskanie Area</vt:lpstr>
      <vt:lpstr>2026 Work Plan – Brush Cutting</vt:lpstr>
      <vt:lpstr>2026 Work Plan – Brush Cutting – Saint Helens Area</vt:lpstr>
      <vt:lpstr>2026 Work Plan – Brush Cutting – Rainier Area</vt:lpstr>
      <vt:lpstr>2026 Work Plan – Brush Cutting – Vernonia Area</vt:lpstr>
      <vt:lpstr>2026 Work Plan – Brush Cutting – Clatskanie Area</vt:lpstr>
      <vt:lpstr>2026 Work Plan – Culvert Replacement</vt:lpstr>
      <vt:lpstr>2026 Work Plan – Striping, Spraying, Grading</vt:lpstr>
      <vt:lpstr>2026 Work Plan - alternatives</vt:lpstr>
    </vt:vector>
  </TitlesOfParts>
  <Company>Columbia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Capital Projects</dc:title>
  <dc:creator>Grant DeJongh</dc:creator>
  <cp:lastModifiedBy>Grant DeJongh</cp:lastModifiedBy>
  <cp:revision>28</cp:revision>
  <cp:lastPrinted>2025-08-27T17:03:36Z</cp:lastPrinted>
  <dcterms:created xsi:type="dcterms:W3CDTF">2023-11-15T23:10:17Z</dcterms:created>
  <dcterms:modified xsi:type="dcterms:W3CDTF">2026-01-28T15:29:18Z</dcterms:modified>
</cp:coreProperties>
</file>