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1"/>
  </p:notesMasterIdLst>
  <p:sldIdLst>
    <p:sldId id="256" r:id="rId5"/>
    <p:sldId id="260" r:id="rId6"/>
    <p:sldId id="261" r:id="rId7"/>
    <p:sldId id="287" r:id="rId8"/>
    <p:sldId id="291" r:id="rId9"/>
    <p:sldId id="284" r:id="rId10"/>
    <p:sldId id="293" r:id="rId11"/>
    <p:sldId id="282" r:id="rId12"/>
    <p:sldId id="278" r:id="rId13"/>
    <p:sldId id="294" r:id="rId14"/>
    <p:sldId id="286" r:id="rId15"/>
    <p:sldId id="288" r:id="rId16"/>
    <p:sldId id="289" r:id="rId17"/>
    <p:sldId id="290" r:id="rId18"/>
    <p:sldId id="280" r:id="rId19"/>
    <p:sldId id="292" r:id="rId20"/>
  </p:sldIdLst>
  <p:sldSz cx="9144000" cy="6858000" type="screen4x3"/>
  <p:notesSz cx="6946900" cy="92837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66FF"/>
    <a:srgbClr val="0099FF"/>
    <a:srgbClr val="99CCFF"/>
    <a:srgbClr val="3366CC"/>
    <a:srgbClr val="CCECFF"/>
    <a:srgbClr val="0033CC"/>
    <a:srgbClr val="6699F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70" autoAdjust="0"/>
  </p:normalViewPr>
  <p:slideViewPr>
    <p:cSldViewPr>
      <p:cViewPr varScale="1">
        <p:scale>
          <a:sx n="128" d="100"/>
          <a:sy n="128" d="100"/>
        </p:scale>
        <p:origin x="1170" y="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099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738" tIns="46369" rIns="92738" bIns="46369" numCol="1" anchor="t" anchorCtr="0" compatLnSpc="1">
            <a:prstTxWarp prst="textNoShape">
              <a:avLst/>
            </a:prstTxWarp>
          </a:bodyPr>
          <a:lstStyle>
            <a:lvl1pPr defTabSz="927100">
              <a:defRPr kumimoji="0"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37000" y="0"/>
            <a:ext cx="30099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738" tIns="46369" rIns="92738" bIns="46369" numCol="1" anchor="t" anchorCtr="0" compatLnSpc="1">
            <a:prstTxWarp prst="textNoShape">
              <a:avLst/>
            </a:prstTxWarp>
          </a:bodyPr>
          <a:lstStyle>
            <a:lvl1pPr algn="r" defTabSz="927100">
              <a:defRPr kumimoji="0"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2525" y="696913"/>
            <a:ext cx="4641850" cy="34813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35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25513" y="4410075"/>
            <a:ext cx="5095875" cy="417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738" tIns="46369" rIns="92738" bIns="4636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0150"/>
            <a:ext cx="30099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738" tIns="46369" rIns="92738" bIns="46369" numCol="1" anchor="b" anchorCtr="0" compatLnSpc="1">
            <a:prstTxWarp prst="textNoShape">
              <a:avLst/>
            </a:prstTxWarp>
          </a:bodyPr>
          <a:lstStyle>
            <a:lvl1pPr defTabSz="927100">
              <a:defRPr kumimoji="0"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235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37000" y="8820150"/>
            <a:ext cx="30099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738" tIns="46369" rIns="92738" bIns="46369" numCol="1" anchor="b" anchorCtr="0" compatLnSpc="1">
            <a:prstTxWarp prst="textNoShape">
              <a:avLst/>
            </a:prstTxWarp>
          </a:bodyPr>
          <a:lstStyle>
            <a:lvl1pPr algn="r" defTabSz="927100">
              <a:defRPr kumimoji="0" sz="1200">
                <a:latin typeface="Times New Roman" pitchFamily="18" charset="0"/>
              </a:defRPr>
            </a:lvl1pPr>
          </a:lstStyle>
          <a:p>
            <a:fld id="{160AAD2E-7E06-484F-A81A-76F2718A1EB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38134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Rectangle 7"/>
          <p:cNvSpPr>
            <a:spLocks noGrp="1" noChangeArrowheads="1"/>
          </p:cNvSpPr>
          <p:nvPr>
            <p:ph type="ctrTitle" sz="quarter"/>
          </p:nvPr>
        </p:nvSpPr>
        <p:spPr>
          <a:xfrm>
            <a:off x="1828800" y="2173288"/>
            <a:ext cx="4954588" cy="1219200"/>
          </a:xfr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3080" name="Rectangle 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429000"/>
            <a:ext cx="4953000" cy="1868488"/>
          </a:xfrm>
        </p:spPr>
        <p:txBody>
          <a:bodyPr/>
          <a:lstStyle>
            <a:lvl1pPr marL="0" indent="0">
              <a:buFontTx/>
              <a:buNone/>
              <a:defRPr sz="280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pPr lvl="0"/>
            <a:r>
              <a:rPr lang="en-US" noProof="0"/>
              <a:t>Click to edit Master subtitle style</a:t>
            </a:r>
            <a:endParaRPr lang="en-US" noProof="0" dirty="0"/>
          </a:p>
        </p:txBody>
      </p:sp>
      <p:sp>
        <p:nvSpPr>
          <p:cNvPr id="3081" name="Rectangle 9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3082" name="Rectangle 10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3083" name="Rectangle 1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</a:lstStyle>
          <a:p>
            <a:fld id="{7467019F-76C2-43CE-B09A-E9213445CC2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09F208-2FAE-4DED-A3C3-14EDDA6F938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6978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DE4668-3CCC-4BA8-A56A-58E2980D89E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9947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1676400"/>
            <a:ext cx="33528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76400"/>
            <a:ext cx="33528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E5D73E-98E8-4BB2-8E13-261A0ABD3DF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4802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BCD76F-D7CE-488F-84FB-BBBA164E00F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6433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34C593-B1BE-488C-9002-6F2184CA21D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5622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C7B6EC-5B96-4D5E-9898-1DE2014F93B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4176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9D6BC4-6A56-44DF-AFA4-68D6593E7E4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076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129284-EABA-48E6-A44B-CC9ED62AB27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004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3774A5-33E0-45DE-B6CA-328EB3E4D2E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6500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381000"/>
            <a:ext cx="1714500" cy="5562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0013" y="381000"/>
            <a:ext cx="4992687" cy="55626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A66105-7E4D-4241-A807-E8084B53873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3560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1370013" y="381000"/>
            <a:ext cx="6859587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71600" y="1676400"/>
            <a:ext cx="6858000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36" name="Rectangle 12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228600" y="6326188"/>
            <a:ext cx="1905000" cy="379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eaLnBrk="1" hangingPunct="1">
              <a:defRPr kumimoji="0" sz="1200"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037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86000" y="6324600"/>
            <a:ext cx="2895600" cy="379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kumimoji="0" sz="1200"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038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410200" y="6324600"/>
            <a:ext cx="1905000" cy="379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 b="1"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</a:lstStyle>
          <a:p>
            <a:fld id="{57AAB56A-8B48-4FB3-ACB6-F1CAE31208F8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Tahom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Tahom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Tahom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Tahom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Tahom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Tahom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Tahom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Tahom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200">
          <a:solidFill>
            <a:schemeClr val="tx2">
              <a:lumMod val="75000"/>
            </a:schemeClr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2">
              <a:lumMod val="75000"/>
            </a:schemeClr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>
          <a:solidFill>
            <a:schemeClr val="tx2">
              <a:lumMod val="75000"/>
            </a:schemeClr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•"/>
        <a:defRPr>
          <a:solidFill>
            <a:schemeClr val="tx2">
              <a:lumMod val="75000"/>
            </a:schemeClr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•"/>
        <a:defRPr>
          <a:solidFill>
            <a:srgbClr val="000000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•"/>
        <a:defRPr>
          <a:solidFill>
            <a:srgbClr val="000000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•"/>
        <a:defRPr>
          <a:solidFill>
            <a:srgbClr val="000000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•"/>
        <a:defRPr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828800" y="2173288"/>
            <a:ext cx="6096000" cy="1219200"/>
          </a:xfrm>
          <a:noFill/>
          <a:ln/>
        </p:spPr>
        <p:txBody>
          <a:bodyPr/>
          <a:lstStyle/>
          <a:p>
            <a:r>
              <a:rPr lang="en-US" b="0" dirty="0"/>
              <a:t>City of Placerville</a:t>
            </a:r>
            <a:br>
              <a:rPr lang="en-US" b="0" dirty="0"/>
            </a:br>
            <a:r>
              <a:rPr lang="en-US" dirty="0"/>
              <a:t>Marketing Program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429000"/>
            <a:ext cx="6781800" cy="1868488"/>
          </a:xfrm>
          <a:noFill/>
          <a:ln/>
        </p:spPr>
        <p:txBody>
          <a:bodyPr anchor="ctr"/>
          <a:lstStyle/>
          <a:p>
            <a:r>
              <a:rPr lang="en-US" dirty="0"/>
              <a:t>Jody Franklin</a:t>
            </a:r>
          </a:p>
          <a:p>
            <a:r>
              <a:rPr lang="en-US" dirty="0"/>
              <a:t>El Dorado County Chamber of Commerce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1371600" y="228600"/>
            <a:ext cx="7467600" cy="1143000"/>
          </a:xfrm>
        </p:spPr>
        <p:txBody>
          <a:bodyPr/>
          <a:lstStyle/>
          <a:p>
            <a:r>
              <a:rPr lang="en-US" dirty="0"/>
              <a:t>Scope of Work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95300" y="1600200"/>
            <a:ext cx="8153400" cy="4267200"/>
          </a:xfrm>
        </p:spPr>
        <p:txBody>
          <a:bodyPr/>
          <a:lstStyle/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Develop Marketing Strategy around 3 business districts </a:t>
            </a:r>
            <a:endParaRPr lang="en-US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Develop and Manage Database including Media Contact list</a:t>
            </a:r>
            <a:endParaRPr lang="en-US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Email marketing monthly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</a:p>
          <a:p>
            <a:pPr marL="342900" marR="0" lvl="0" indent="-34290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Social Media</a:t>
            </a:r>
            <a:endParaRPr lang="en-US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Create Timely Content - Blog development</a:t>
            </a:r>
            <a:endParaRPr lang="en-US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Online Ads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Develop owned digital Assets – Video / Photo</a:t>
            </a:r>
            <a:endParaRPr lang="en-US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Provide Placerville Visitor Information out of market and in market</a:t>
            </a:r>
            <a:endParaRPr lang="en-US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Provide ongoing fulfillment of visitor information requests</a:t>
            </a:r>
            <a:endParaRPr lang="en-US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Staff Visitor Information Center -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Provide a comprehensive collection of local, regional &amp; state visitor resources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Implement Tiered Measurement System</a:t>
            </a:r>
            <a:endParaRPr lang="en-US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571500" y="495300"/>
            <a:ext cx="8001000" cy="1143000"/>
          </a:xfrm>
        </p:spPr>
        <p:txBody>
          <a:bodyPr/>
          <a:lstStyle/>
          <a:p>
            <a:pPr algn="ctr"/>
            <a:r>
              <a:rPr lang="en-US" sz="4800" dirty="0"/>
              <a:t>The First 90 Days - Measurement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905000"/>
            <a:ext cx="7848600" cy="365760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Promote Placerville Events with paid social media ads and email to database</a:t>
            </a:r>
          </a:p>
          <a:p>
            <a:pPr marL="0" indent="0">
              <a:buNone/>
            </a:pPr>
            <a:endParaRPr lang="en-US" dirty="0"/>
          </a:p>
          <a:p>
            <a:pPr marL="0" marR="0">
              <a:spcBef>
                <a:spcPts val="0"/>
              </a:spcBef>
              <a:spcAft>
                <a:spcPts val="4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Octoberfest</a:t>
            </a:r>
          </a:p>
          <a:p>
            <a:pPr marL="0" marR="0">
              <a:spcBef>
                <a:spcPts val="0"/>
              </a:spcBef>
              <a:spcAft>
                <a:spcPts val="4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Girl’s Night Out</a:t>
            </a:r>
          </a:p>
          <a:p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Save The Graves Cemetery Tour </a:t>
            </a:r>
            <a:r>
              <a:rPr lang="en-US" sz="1800" b="0" i="0" u="none" strike="noStrike" baseline="0" dirty="0">
                <a:latin typeface="Alegreya Sans Medium"/>
              </a:rPr>
              <a:t>– Best performing AD </a:t>
            </a:r>
            <a:r>
              <a:rPr lang="en-US" sz="1800" dirty="0">
                <a:latin typeface="Alegreya Sans Medium"/>
              </a:rPr>
              <a:t>in Oct </a:t>
            </a:r>
            <a:r>
              <a:rPr lang="en-US" sz="1800" b="0" i="0" u="none" strike="noStrike" baseline="0" dirty="0">
                <a:latin typeface="Alegreya Sans Medium"/>
              </a:rPr>
              <a:t>– Reach 6,681 people with 1,086 engagements.</a:t>
            </a:r>
            <a:r>
              <a:rPr lang="en-US" sz="1800" dirty="0"/>
              <a:t> </a:t>
            </a:r>
          </a:p>
          <a:p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Boots &amp; Bling</a:t>
            </a:r>
          </a:p>
          <a:p>
            <a:pPr marL="0" marR="0">
              <a:spcBef>
                <a:spcPts val="0"/>
              </a:spcBef>
              <a:spcAft>
                <a:spcPts val="4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Hangtown Music Festival</a:t>
            </a:r>
          </a:p>
          <a:p>
            <a:pPr marL="0" marR="0">
              <a:spcBef>
                <a:spcPts val="0"/>
              </a:spcBef>
              <a:spcAft>
                <a:spcPts val="4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Festival of Lights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571500" y="495300"/>
            <a:ext cx="8001000" cy="1143000"/>
          </a:xfrm>
        </p:spPr>
        <p:txBody>
          <a:bodyPr/>
          <a:lstStyle/>
          <a:p>
            <a:pPr algn="ctr"/>
            <a:r>
              <a:rPr lang="en-US" sz="4800" dirty="0"/>
              <a:t>The First 90 Days - Measurement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F7EAC43-335A-4093-866B-4AA1F66B0B8D}"/>
              </a:ext>
            </a:extLst>
          </p:cNvPr>
          <p:cNvSpPr txBox="1">
            <a:spLocks/>
          </p:cNvSpPr>
          <p:nvPr/>
        </p:nvSpPr>
        <p:spPr bwMode="auto">
          <a:xfrm>
            <a:off x="571500" y="1752600"/>
            <a:ext cx="2629122" cy="1216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  <a:normAutofit fontScale="62500" lnSpcReduction="20000"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Tahom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Tahom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Tahom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Tahom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Tahom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Tahom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Tahom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Tahoma" pitchFamily="34" charset="0"/>
              </a:defRPr>
            </a:lvl9pPr>
          </a:lstStyle>
          <a:p>
            <a:pPr>
              <a:lnSpc>
                <a:spcPct val="90000"/>
              </a:lnSpc>
            </a:pPr>
            <a:r>
              <a:rPr kumimoji="0" lang="en-US" sz="4100" kern="0" dirty="0"/>
              <a:t>Placerville Main Street Video Ad - Sac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33CFA8B-DFD2-48A3-B241-C03EAF21453D}"/>
              </a:ext>
            </a:extLst>
          </p:cNvPr>
          <p:cNvSpPr txBox="1"/>
          <p:nvPr/>
        </p:nvSpPr>
        <p:spPr>
          <a:xfrm>
            <a:off x="548640" y="3103830"/>
            <a:ext cx="457200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/>
              <a:t>Duration:  Nov 9 – Dec 8  </a:t>
            </a:r>
          </a:p>
          <a:p>
            <a:r>
              <a:rPr lang="en-US" sz="2400" dirty="0"/>
              <a:t>Impressions: 29,307</a:t>
            </a:r>
          </a:p>
          <a:p>
            <a:r>
              <a:rPr lang="en-US" sz="2400" dirty="0"/>
              <a:t>Reach: 13,831</a:t>
            </a:r>
          </a:p>
          <a:p>
            <a:r>
              <a:rPr lang="en-US" sz="2400" dirty="0"/>
              <a:t>Landing Page Views 261</a:t>
            </a:r>
          </a:p>
          <a:p>
            <a:r>
              <a:rPr lang="en-US" sz="2400" dirty="0"/>
              <a:t>Cost per Result: $1.05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865E05D3-7B8E-4D20-A6AE-6D59369357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8742" y="1752600"/>
            <a:ext cx="3419475" cy="381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DE6D142-12C0-472E-9255-D4175E6E9D34}"/>
              </a:ext>
            </a:extLst>
          </p:cNvPr>
          <p:cNvSpPr txBox="1"/>
          <p:nvPr/>
        </p:nvSpPr>
        <p:spPr>
          <a:xfrm>
            <a:off x="381000" y="5706614"/>
            <a:ext cx="77724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The paid campaign has had 421 shares over the 3 months of separate paid campaigns (first month campaign to Placerville, second month to Sacramento, current two-month-long campaign to Sacramento). 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879120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571500" y="495300"/>
            <a:ext cx="8001000" cy="1143000"/>
          </a:xfrm>
        </p:spPr>
        <p:txBody>
          <a:bodyPr/>
          <a:lstStyle/>
          <a:p>
            <a:pPr algn="ctr"/>
            <a:r>
              <a:rPr lang="en-US" sz="4800" dirty="0"/>
              <a:t>The First 90 Days - Measurement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F7EAC43-335A-4093-866B-4AA1F66B0B8D}"/>
              </a:ext>
            </a:extLst>
          </p:cNvPr>
          <p:cNvSpPr txBox="1">
            <a:spLocks/>
          </p:cNvSpPr>
          <p:nvPr/>
        </p:nvSpPr>
        <p:spPr bwMode="auto">
          <a:xfrm>
            <a:off x="76200" y="1752600"/>
            <a:ext cx="5044440" cy="1216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  <a:norm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Tahom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Tahom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Tahom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Tahom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Tahom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Tahom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Tahom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Tahoma" pitchFamily="34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2600" dirty="0"/>
              <a:t>Broadway/Placerville Drive </a:t>
            </a:r>
          </a:p>
          <a:p>
            <a:pPr>
              <a:lnSpc>
                <a:spcPct val="90000"/>
              </a:lnSpc>
            </a:pPr>
            <a:r>
              <a:rPr lang="en-US" sz="2600" dirty="0"/>
              <a:t>Shop Local Video</a:t>
            </a:r>
            <a:endParaRPr kumimoji="0" lang="en-US" sz="2600" kern="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33CFA8B-DFD2-48A3-B241-C03EAF21453D}"/>
              </a:ext>
            </a:extLst>
          </p:cNvPr>
          <p:cNvSpPr txBox="1"/>
          <p:nvPr/>
        </p:nvSpPr>
        <p:spPr>
          <a:xfrm>
            <a:off x="548640" y="3103830"/>
            <a:ext cx="457200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/>
              <a:t>Duration: Nov 24– Dec 8  </a:t>
            </a:r>
          </a:p>
          <a:p>
            <a:r>
              <a:rPr lang="en-US" sz="2400" dirty="0"/>
              <a:t>Impressions: 10,846</a:t>
            </a:r>
          </a:p>
          <a:p>
            <a:r>
              <a:rPr lang="en-US" sz="2400" dirty="0"/>
              <a:t>Reach: 4,072</a:t>
            </a:r>
          </a:p>
          <a:p>
            <a:r>
              <a:rPr lang="en-US" sz="2400" dirty="0"/>
              <a:t>Total </a:t>
            </a:r>
            <a:r>
              <a:rPr lang="en-US" sz="2400" dirty="0" err="1"/>
              <a:t>ThruPlays</a:t>
            </a:r>
            <a:r>
              <a:rPr lang="en-US" sz="2400" dirty="0"/>
              <a:t>: 2,741</a:t>
            </a:r>
          </a:p>
          <a:p>
            <a:r>
              <a:rPr lang="en-US" sz="2400" dirty="0"/>
              <a:t>Cost per </a:t>
            </a:r>
            <a:r>
              <a:rPr lang="en-US" sz="2400" dirty="0" err="1"/>
              <a:t>ThruPlay</a:t>
            </a:r>
            <a:r>
              <a:rPr lang="en-US" sz="2400" dirty="0"/>
              <a:t>: $0.03</a:t>
            </a:r>
          </a:p>
        </p:txBody>
      </p:sp>
      <p:pic>
        <p:nvPicPr>
          <p:cNvPr id="7" name="Picture 6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B7C940AF-0AB8-48E0-B212-10787C31BD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6320" y="1752599"/>
            <a:ext cx="3840480" cy="3944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3015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571500" y="495300"/>
            <a:ext cx="8001000" cy="1143000"/>
          </a:xfrm>
        </p:spPr>
        <p:txBody>
          <a:bodyPr/>
          <a:lstStyle/>
          <a:p>
            <a:pPr algn="ctr"/>
            <a:r>
              <a:rPr lang="en-US" sz="4800" dirty="0"/>
              <a:t>The First 90 Days - Measurement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F7EAC43-335A-4093-866B-4AA1F66B0B8D}"/>
              </a:ext>
            </a:extLst>
          </p:cNvPr>
          <p:cNvSpPr txBox="1">
            <a:spLocks/>
          </p:cNvSpPr>
          <p:nvPr/>
        </p:nvSpPr>
        <p:spPr bwMode="auto">
          <a:xfrm>
            <a:off x="76200" y="1752601"/>
            <a:ext cx="504444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  <a:norm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Tahom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Tahom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Tahom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Tahom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Tahom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Tahom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Tahom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Tahoma" pitchFamily="34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2800" dirty="0"/>
              <a:t>Placerville Holiday Video</a:t>
            </a:r>
            <a:endParaRPr kumimoji="0" lang="en-US" sz="2600" kern="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33CFA8B-DFD2-48A3-B241-C03EAF21453D}"/>
              </a:ext>
            </a:extLst>
          </p:cNvPr>
          <p:cNvSpPr txBox="1"/>
          <p:nvPr/>
        </p:nvSpPr>
        <p:spPr>
          <a:xfrm>
            <a:off x="548640" y="2556808"/>
            <a:ext cx="457200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/>
              <a:t>Duration: Dec 9-23</a:t>
            </a:r>
          </a:p>
          <a:p>
            <a:r>
              <a:rPr lang="en-US" sz="2400" dirty="0"/>
              <a:t>Impressions: 3,044</a:t>
            </a:r>
          </a:p>
          <a:p>
            <a:r>
              <a:rPr lang="en-US" sz="2400" dirty="0"/>
              <a:t>Reach: 1,699</a:t>
            </a:r>
          </a:p>
          <a:p>
            <a:r>
              <a:rPr lang="en-US" sz="2400" dirty="0"/>
              <a:t>Video </a:t>
            </a:r>
            <a:r>
              <a:rPr lang="en-US" sz="2400" dirty="0" err="1"/>
              <a:t>ThruPlays</a:t>
            </a:r>
            <a:r>
              <a:rPr lang="en-US" sz="2400" dirty="0"/>
              <a:t>: 2,789</a:t>
            </a:r>
          </a:p>
          <a:p>
            <a:r>
              <a:rPr lang="en-US" sz="2400" dirty="0"/>
              <a:t>Cost per </a:t>
            </a:r>
            <a:r>
              <a:rPr lang="en-US" sz="2400" dirty="0" err="1"/>
              <a:t>ThruPlay</a:t>
            </a:r>
            <a:r>
              <a:rPr lang="en-US" sz="2400" dirty="0"/>
              <a:t>: $0.02</a:t>
            </a:r>
          </a:p>
        </p:txBody>
      </p:sp>
      <p:pic>
        <p:nvPicPr>
          <p:cNvPr id="6" name="Picture 5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87B87BD3-BDF6-452B-ADC8-DBEE1EE2D9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0" y="1615440"/>
            <a:ext cx="3816422" cy="4507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1298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571500" y="495300"/>
            <a:ext cx="8001000" cy="1143000"/>
          </a:xfrm>
        </p:spPr>
        <p:txBody>
          <a:bodyPr/>
          <a:lstStyle/>
          <a:p>
            <a:pPr algn="ctr"/>
            <a:r>
              <a:rPr lang="en-US" sz="4800" dirty="0"/>
              <a:t>The First 90 Days - Measurement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F7EAC43-335A-4093-866B-4AA1F66B0B8D}"/>
              </a:ext>
            </a:extLst>
          </p:cNvPr>
          <p:cNvSpPr txBox="1">
            <a:spLocks/>
          </p:cNvSpPr>
          <p:nvPr/>
        </p:nvSpPr>
        <p:spPr bwMode="auto">
          <a:xfrm>
            <a:off x="76200" y="1752601"/>
            <a:ext cx="504444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  <a:normAutofit fontScale="85000" lnSpcReduction="10000"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Tahom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Tahom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Tahom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Tahom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Tahom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Tahom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Tahom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Tahoma" pitchFamily="34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2800" dirty="0"/>
              <a:t>Placerville Holiday Shop Local</a:t>
            </a:r>
            <a:endParaRPr kumimoji="0" lang="en-US" sz="2600" kern="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33CFA8B-DFD2-48A3-B241-C03EAF21453D}"/>
              </a:ext>
            </a:extLst>
          </p:cNvPr>
          <p:cNvSpPr txBox="1"/>
          <p:nvPr/>
        </p:nvSpPr>
        <p:spPr>
          <a:xfrm>
            <a:off x="548640" y="2556808"/>
            <a:ext cx="457200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Duration:  Dec 9-24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Impressions: 6,793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Reach: 3,133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Post Engagements: 335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Cost per Result: $0.15</a:t>
            </a:r>
          </a:p>
        </p:txBody>
      </p:sp>
      <p:pic>
        <p:nvPicPr>
          <p:cNvPr id="9" name="Picture 8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E9B5CB6D-B1CF-4251-BD07-B2B076D4B3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0640" y="1905000"/>
            <a:ext cx="3274378" cy="4097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5036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571500" y="495300"/>
            <a:ext cx="8001000" cy="1143000"/>
          </a:xfrm>
        </p:spPr>
        <p:txBody>
          <a:bodyPr/>
          <a:lstStyle/>
          <a:p>
            <a:pPr algn="ctr"/>
            <a:r>
              <a:rPr lang="en-US" sz="4800" dirty="0"/>
              <a:t>The First 90 Days - Measurement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CAFA91-1B03-41DB-ABAE-43F6DE22D08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333" t="54444" r="12500" b="17408"/>
          <a:stretch/>
        </p:blipFill>
        <p:spPr>
          <a:xfrm>
            <a:off x="443163" y="3048000"/>
            <a:ext cx="8257674" cy="2209800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7D486A7B-1C5A-4C70-B0D2-5EB38FD16103}"/>
              </a:ext>
            </a:extLst>
          </p:cNvPr>
          <p:cNvSpPr txBox="1">
            <a:spLocks/>
          </p:cNvSpPr>
          <p:nvPr/>
        </p:nvSpPr>
        <p:spPr bwMode="auto">
          <a:xfrm>
            <a:off x="114300" y="1905000"/>
            <a:ext cx="90678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  <a:normAutofit fontScale="92500"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Tahom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Tahom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Tahom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Tahom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Tahom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Tahom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Tahom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Tahoma" pitchFamily="34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2800" dirty="0"/>
              <a:t>Instagram Posts – Placerville Top 5 out of 6 Shares</a:t>
            </a:r>
            <a:endParaRPr kumimoji="0" lang="en-US" sz="2600" kern="0" dirty="0"/>
          </a:p>
        </p:txBody>
      </p:sp>
    </p:spTree>
    <p:extLst>
      <p:ext uri="{BB962C8B-B14F-4D97-AF65-F5344CB8AC3E}">
        <p14:creationId xmlns:p14="http://schemas.microsoft.com/office/powerpoint/2010/main" val="38728262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571500" y="152400"/>
            <a:ext cx="8001000" cy="1143000"/>
          </a:xfrm>
        </p:spPr>
        <p:txBody>
          <a:bodyPr/>
          <a:lstStyle/>
          <a:p>
            <a:pPr algn="ctr"/>
            <a:r>
              <a:rPr lang="en-US" sz="4800" dirty="0"/>
              <a:t>The Next 60 Days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067EEA7-F5EE-4E60-9AA8-FAE9959DB84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499" t="18140" r="36650" b="3910"/>
          <a:stretch/>
        </p:blipFill>
        <p:spPr>
          <a:xfrm>
            <a:off x="3114263" y="1921784"/>
            <a:ext cx="2915473" cy="4760741"/>
          </a:xfrm>
          <a:prstGeom prst="rect">
            <a:avLst/>
          </a:prstGeom>
        </p:spPr>
      </p:pic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13951" y="1093831"/>
            <a:ext cx="4191000" cy="850813"/>
          </a:xfrm>
        </p:spPr>
        <p:txBody>
          <a:bodyPr/>
          <a:lstStyle/>
          <a:p>
            <a:pPr marL="0" indent="0">
              <a:buNone/>
            </a:pPr>
            <a:endParaRPr lang="en-US" sz="800" dirty="0"/>
          </a:p>
          <a:p>
            <a:pPr marL="0" indent="0">
              <a:buNone/>
            </a:pPr>
            <a:r>
              <a:rPr lang="en-US" dirty="0"/>
              <a:t>Content Creation For Website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lnSpc>
                <a:spcPct val="200000"/>
              </a:lnSpc>
              <a:buNone/>
            </a:pPr>
            <a:r>
              <a:rPr lang="en-US" sz="1600" i="1" dirty="0"/>
              <a:t>Gold Bug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1600" i="1" dirty="0"/>
              <a:t>El Dorado County Museum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1600" i="1" dirty="0"/>
              <a:t>Fountain &amp; Tallman Museum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1600" i="1" dirty="0"/>
              <a:t>Stroll Main Street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1600" i="1" dirty="0"/>
              <a:t>Tilted Crown Boutique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1600" i="1" dirty="0"/>
              <a:t>Full of Chic Boutique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1600" i="1" dirty="0"/>
              <a:t>Empress Clothing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1600" i="1" dirty="0"/>
              <a:t>Sweet Pairings</a:t>
            </a:r>
          </a:p>
          <a:p>
            <a:pPr marL="0" indent="0">
              <a:lnSpc>
                <a:spcPct val="200000"/>
              </a:lnSpc>
              <a:buNone/>
            </a:pPr>
            <a:endParaRPr lang="en-US" sz="1600" i="1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26F79DC-9A4C-4772-8AA7-CB0B3EBFE23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9" r="5420"/>
          <a:stretch/>
        </p:blipFill>
        <p:spPr>
          <a:xfrm>
            <a:off x="6152327" y="1295400"/>
            <a:ext cx="2915473" cy="3998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0030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571500" y="152400"/>
            <a:ext cx="8001000" cy="1143000"/>
          </a:xfrm>
        </p:spPr>
        <p:txBody>
          <a:bodyPr/>
          <a:lstStyle/>
          <a:p>
            <a:pPr algn="ctr"/>
            <a:r>
              <a:rPr lang="en-US" sz="4800" dirty="0"/>
              <a:t>The Next 60 Days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067EEA7-F5EE-4E60-9AA8-FAE9959DB84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499" t="18140" r="36650" b="3910"/>
          <a:stretch/>
        </p:blipFill>
        <p:spPr>
          <a:xfrm>
            <a:off x="3114263" y="1921784"/>
            <a:ext cx="2915473" cy="4760741"/>
          </a:xfrm>
          <a:prstGeom prst="rect">
            <a:avLst/>
          </a:prstGeom>
        </p:spPr>
      </p:pic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13951" y="1093831"/>
            <a:ext cx="4191000" cy="850813"/>
          </a:xfrm>
        </p:spPr>
        <p:txBody>
          <a:bodyPr/>
          <a:lstStyle/>
          <a:p>
            <a:pPr marL="0" indent="0">
              <a:buNone/>
            </a:pPr>
            <a:endParaRPr lang="en-US" sz="800" dirty="0"/>
          </a:p>
          <a:p>
            <a:pPr marL="0" indent="0">
              <a:buNone/>
            </a:pPr>
            <a:r>
              <a:rPr lang="en-US" dirty="0"/>
              <a:t>Content Creation For Website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lnSpc>
                <a:spcPct val="200000"/>
              </a:lnSpc>
              <a:buNone/>
            </a:pPr>
            <a:r>
              <a:rPr lang="en-US" sz="1600" i="1" dirty="0"/>
              <a:t>Gold Bug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1600" i="1" dirty="0"/>
              <a:t>El Dorado County Museum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1600" i="1" dirty="0"/>
              <a:t>Fountain &amp; Tallman Museum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1600" i="1" dirty="0"/>
              <a:t>Stroll Main Street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1600" i="1" dirty="0"/>
              <a:t>Tilted Crown Boutique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1600" i="1" dirty="0"/>
              <a:t>Full of Chic Boutique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1600" i="1" dirty="0"/>
              <a:t>Empress Clothing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1600" i="1" dirty="0"/>
              <a:t>Sweet Pairings</a:t>
            </a:r>
          </a:p>
          <a:p>
            <a:pPr marL="0" indent="0">
              <a:lnSpc>
                <a:spcPct val="200000"/>
              </a:lnSpc>
              <a:buNone/>
            </a:pPr>
            <a:endParaRPr lang="en-US" sz="1600" i="1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26F79DC-9A4C-4772-8AA7-CB0B3EBFE23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9" r="5420"/>
          <a:stretch/>
        </p:blipFill>
        <p:spPr>
          <a:xfrm>
            <a:off x="6152327" y="1295400"/>
            <a:ext cx="2915473" cy="3998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7253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571500" y="152400"/>
            <a:ext cx="8001000" cy="1143000"/>
          </a:xfrm>
        </p:spPr>
        <p:txBody>
          <a:bodyPr/>
          <a:lstStyle/>
          <a:p>
            <a:pPr algn="ctr"/>
            <a:r>
              <a:rPr lang="en-US" sz="4800" dirty="0"/>
              <a:t>The Next 60 Days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7210" y="1383015"/>
            <a:ext cx="7434650" cy="850813"/>
          </a:xfrm>
        </p:spPr>
        <p:txBody>
          <a:bodyPr/>
          <a:lstStyle/>
          <a:p>
            <a:pPr marL="0" indent="0">
              <a:buNone/>
            </a:pPr>
            <a:endParaRPr lang="en-US" sz="800" dirty="0"/>
          </a:p>
          <a:p>
            <a:pPr marL="0" indent="0">
              <a:buNone/>
            </a:pPr>
            <a:r>
              <a:rPr lang="en-US" dirty="0"/>
              <a:t>Content Creation - Travel Stories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lnSpc>
                <a:spcPct val="200000"/>
              </a:lnSpc>
              <a:buNone/>
            </a:pPr>
            <a:endParaRPr lang="en-US" sz="1600" i="1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BAA9B8-57BA-4AB8-B89E-00EABACE62E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500" t="17407" r="38333" b="8519"/>
          <a:stretch/>
        </p:blipFill>
        <p:spPr>
          <a:xfrm>
            <a:off x="352776" y="2886075"/>
            <a:ext cx="1535811" cy="26479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48F6556-9F5A-4F3D-9D66-2C83743F0ED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500" t="15926" r="38333" b="7037"/>
          <a:stretch/>
        </p:blipFill>
        <p:spPr>
          <a:xfrm>
            <a:off x="2080989" y="2870119"/>
            <a:ext cx="1483514" cy="266009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7E590BA-6532-46D2-B0B9-4BCE11E0B32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6667" t="17343" r="37500" b="4951"/>
          <a:stretch/>
        </p:blipFill>
        <p:spPr>
          <a:xfrm>
            <a:off x="3775239" y="2870118"/>
            <a:ext cx="1559237" cy="264794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855381D-9222-4A52-8344-C443255814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6667" t="15925" r="37500" b="5556"/>
          <a:stretch/>
        </p:blipFill>
        <p:spPr>
          <a:xfrm>
            <a:off x="5565334" y="2892978"/>
            <a:ext cx="1528679" cy="261354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1E5F817-8C44-4459-994E-5E84A0A8809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7234" t="18771" r="38096" b="6143"/>
          <a:stretch/>
        </p:blipFill>
        <p:spPr>
          <a:xfrm>
            <a:off x="7262545" y="2876956"/>
            <a:ext cx="1528679" cy="261707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2323BE4-1413-4C04-814B-5F5ED1A01E88}"/>
              </a:ext>
            </a:extLst>
          </p:cNvPr>
          <p:cNvSpPr txBox="1"/>
          <p:nvPr/>
        </p:nvSpPr>
        <p:spPr>
          <a:xfrm>
            <a:off x="743426" y="5766962"/>
            <a:ext cx="722843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Repurpose, cross promote and leverage</a:t>
            </a:r>
          </a:p>
        </p:txBody>
      </p:sp>
    </p:spTree>
    <p:extLst>
      <p:ext uri="{BB962C8B-B14F-4D97-AF65-F5344CB8AC3E}">
        <p14:creationId xmlns:p14="http://schemas.microsoft.com/office/powerpoint/2010/main" val="29001868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571500" y="152400"/>
            <a:ext cx="8001000" cy="1143000"/>
          </a:xfrm>
        </p:spPr>
        <p:txBody>
          <a:bodyPr/>
          <a:lstStyle/>
          <a:p>
            <a:pPr algn="ctr"/>
            <a:r>
              <a:rPr lang="en-US" sz="4800" dirty="0"/>
              <a:t>The Next 60 Days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7210" y="1383015"/>
            <a:ext cx="7434650" cy="850813"/>
          </a:xfrm>
        </p:spPr>
        <p:txBody>
          <a:bodyPr/>
          <a:lstStyle/>
          <a:p>
            <a:pPr marL="0" indent="0">
              <a:buNone/>
            </a:pPr>
            <a:endParaRPr lang="en-US" sz="800" dirty="0"/>
          </a:p>
          <a:p>
            <a:pPr marL="0" indent="0">
              <a:buNone/>
            </a:pPr>
            <a:r>
              <a:rPr lang="en-US" dirty="0"/>
              <a:t>Content Creation - Travel Stories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lnSpc>
                <a:spcPct val="200000"/>
              </a:lnSpc>
              <a:buNone/>
            </a:pPr>
            <a:endParaRPr lang="en-US" sz="1600" i="1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2323BE4-1413-4C04-814B-5F5ED1A01E88}"/>
              </a:ext>
            </a:extLst>
          </p:cNvPr>
          <p:cNvSpPr txBox="1"/>
          <p:nvPr/>
        </p:nvSpPr>
        <p:spPr>
          <a:xfrm>
            <a:off x="743426" y="5766962"/>
            <a:ext cx="722843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Repurpose, cross promote and leverage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766C9AC-B02D-43EB-BF1B-6FD2CA6EF82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833" t="23333" r="37500" b="4545"/>
          <a:stretch/>
        </p:blipFill>
        <p:spPr>
          <a:xfrm>
            <a:off x="200238" y="2870117"/>
            <a:ext cx="1748555" cy="266009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17A0E50-ED6E-4BFB-B118-9E925F34FAE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6667" t="15926" r="37500" b="4545"/>
          <a:stretch/>
        </p:blipFill>
        <p:spPr>
          <a:xfrm>
            <a:off x="2057400" y="2885359"/>
            <a:ext cx="1536141" cy="266009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3DE2A39-EEED-4C95-BEE9-C314AB7AE40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6667" t="15926" r="36666" b="4545"/>
          <a:stretch/>
        </p:blipFill>
        <p:spPr>
          <a:xfrm>
            <a:off x="3754660" y="2892978"/>
            <a:ext cx="1572066" cy="26372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3945F16-00FC-4491-86AD-BB8B48F19DA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6667" t="15926" r="36666" b="4545"/>
          <a:stretch/>
        </p:blipFill>
        <p:spPr>
          <a:xfrm>
            <a:off x="5464985" y="2876956"/>
            <a:ext cx="1585694" cy="266009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4F1ED35-B1D6-4CB8-BFB8-4B802B3BB5E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833" t="15926" r="36666" b="4545"/>
          <a:stretch/>
        </p:blipFill>
        <p:spPr>
          <a:xfrm>
            <a:off x="7179013" y="2925662"/>
            <a:ext cx="1601100" cy="2604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4419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571500" y="152400"/>
            <a:ext cx="8001000" cy="1143000"/>
          </a:xfrm>
        </p:spPr>
        <p:txBody>
          <a:bodyPr/>
          <a:lstStyle/>
          <a:p>
            <a:pPr algn="ctr"/>
            <a:r>
              <a:rPr lang="en-US" sz="4800" dirty="0"/>
              <a:t>The Next 60 Days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95400"/>
            <a:ext cx="8686800" cy="850813"/>
          </a:xfrm>
        </p:spPr>
        <p:txBody>
          <a:bodyPr/>
          <a:lstStyle/>
          <a:p>
            <a:pPr marL="0" indent="0">
              <a:buNone/>
            </a:pPr>
            <a:endParaRPr lang="en-US" sz="800" dirty="0"/>
          </a:p>
          <a:p>
            <a:pPr marL="0" indent="0">
              <a:buNone/>
            </a:pPr>
            <a:r>
              <a:rPr lang="en-US" dirty="0"/>
              <a:t>Develop and Manage Database including Media Contact list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sz="3200" dirty="0"/>
              <a:t>Consumer Database</a:t>
            </a:r>
          </a:p>
          <a:p>
            <a:pPr marL="0" indent="0">
              <a:buNone/>
            </a:pPr>
            <a:r>
              <a:rPr lang="en-US" sz="3200" dirty="0"/>
              <a:t>     509 </a:t>
            </a:r>
            <a:r>
              <a:rPr lang="en-US" sz="3200" dirty="0" err="1"/>
              <a:t>Opt</a:t>
            </a:r>
            <a:r>
              <a:rPr lang="en-US" sz="3200" dirty="0"/>
              <a:t> In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sz="2800" dirty="0"/>
              <a:t>Public Relations Contract</a:t>
            </a:r>
          </a:p>
          <a:p>
            <a:pPr marL="0" indent="0">
              <a:lnSpc>
                <a:spcPct val="200000"/>
              </a:lnSpc>
              <a:buNone/>
            </a:pPr>
            <a:endParaRPr lang="en-US" sz="1600" i="1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904F33-48C6-4EEA-9140-7CC650A7FAF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470" t="45555" r="21742" b="7036"/>
          <a:stretch/>
        </p:blipFill>
        <p:spPr>
          <a:xfrm>
            <a:off x="5215890" y="1981200"/>
            <a:ext cx="3470910" cy="4677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8004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571500" y="152400"/>
            <a:ext cx="8001000" cy="1143000"/>
          </a:xfrm>
        </p:spPr>
        <p:txBody>
          <a:bodyPr/>
          <a:lstStyle/>
          <a:p>
            <a:pPr algn="ctr"/>
            <a:r>
              <a:rPr lang="en-US" sz="4800" dirty="0"/>
              <a:t>Up Next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295400"/>
            <a:ext cx="8686800" cy="850813"/>
          </a:xfrm>
        </p:spPr>
        <p:txBody>
          <a:bodyPr/>
          <a:lstStyle/>
          <a:p>
            <a:pPr marL="0" indent="0">
              <a:buNone/>
            </a:pPr>
            <a:endParaRPr lang="en-US" sz="800" dirty="0"/>
          </a:p>
          <a:p>
            <a:pPr marL="0" indent="0">
              <a:buNone/>
            </a:pPr>
            <a:r>
              <a:rPr lang="en-US" dirty="0"/>
              <a:t>Building library of owned digital assets</a:t>
            </a:r>
          </a:p>
          <a:p>
            <a:pPr marL="0" indent="0">
              <a:buNone/>
            </a:pPr>
            <a:endParaRPr lang="en-US" sz="1800" dirty="0">
              <a:solidFill>
                <a:srgbClr val="1F3864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1800" dirty="0">
                <a:solidFill>
                  <a:srgbClr val="1F386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Overall goal is to develop a comprehensive library of owned digital assets for the City of Placerville to use in perpetuity for promotion both in terms of consumer visitation and economic development. 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CF12BDB-BF05-430B-82F7-626AC6D68B7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200" y="3289213"/>
            <a:ext cx="4782394" cy="317745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69A2676-457E-4F52-B870-6C461E72BCBD}"/>
              </a:ext>
            </a:extLst>
          </p:cNvPr>
          <p:cNvSpPr txBox="1"/>
          <p:nvPr/>
        </p:nvSpPr>
        <p:spPr>
          <a:xfrm>
            <a:off x="76200" y="3631445"/>
            <a:ext cx="381000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200" dirty="0">
                <a:solidFill>
                  <a:srgbClr val="1F3864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Events throughout the year in Placerville </a:t>
            </a:r>
            <a:endParaRPr lang="en-US" sz="1200" dirty="0">
              <a:solidFill>
                <a:srgbClr val="1F3864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200" dirty="0">
                <a:solidFill>
                  <a:srgbClr val="1F3864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Historic Main Street</a:t>
            </a:r>
            <a:endParaRPr lang="en-US" sz="1200" dirty="0">
              <a:solidFill>
                <a:srgbClr val="1F3864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200" dirty="0">
                <a:solidFill>
                  <a:srgbClr val="1F3864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Hwy 50 – between Placerville drive and </a:t>
            </a:r>
            <a:r>
              <a:rPr lang="en-US" sz="1200" dirty="0" err="1">
                <a:solidFill>
                  <a:srgbClr val="1F3864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broadway</a:t>
            </a:r>
            <a:r>
              <a:rPr lang="en-US" sz="1200" dirty="0">
                <a:solidFill>
                  <a:srgbClr val="1F3864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(signage, trees in spring &amp; fall, decorated Christmas trees, iron signage on road etc.)</a:t>
            </a:r>
            <a:endParaRPr lang="en-US" sz="1200" dirty="0">
              <a:solidFill>
                <a:srgbClr val="1F3864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200" dirty="0">
                <a:solidFill>
                  <a:srgbClr val="1F3864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 Dorado Trail &amp; other Placerville quality of life type shots.  </a:t>
            </a:r>
            <a:endParaRPr lang="en-US" sz="1200" dirty="0">
              <a:solidFill>
                <a:srgbClr val="1F3864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200" dirty="0">
                <a:solidFill>
                  <a:srgbClr val="1F3864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Points of interest in each shopping district  </a:t>
            </a:r>
            <a:r>
              <a:rPr lang="en-US" sz="1200" dirty="0" err="1">
                <a:solidFill>
                  <a:srgbClr val="1F3864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ie</a:t>
            </a:r>
            <a:r>
              <a:rPr lang="en-US" sz="1200" dirty="0">
                <a:solidFill>
                  <a:srgbClr val="1F3864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Veterans Memorial, Druid Monument, Placerville sign, El Dorado Trail sign, Bell Tower, El Dorado County Museum, El Dorado County Fairgrounds</a:t>
            </a:r>
            <a:endParaRPr lang="en-US" sz="1200" dirty="0">
              <a:solidFill>
                <a:srgbClr val="1F3864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200" dirty="0">
                <a:solidFill>
                  <a:srgbClr val="1F3864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Shops, Shoppers </a:t>
            </a:r>
            <a:r>
              <a:rPr lang="en-US" sz="1200" dirty="0" err="1">
                <a:solidFill>
                  <a:srgbClr val="1F3864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etc</a:t>
            </a:r>
            <a:endParaRPr lang="en-US" sz="1200" dirty="0">
              <a:solidFill>
                <a:srgbClr val="1F3864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48733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DTMA Promo Clip 2 60 sec">
            <a:hlinkClick r:id="" action="ppaction://media"/>
            <a:extLst>
              <a:ext uri="{FF2B5EF4-FFF2-40B4-BE49-F238E27FC236}">
                <a16:creationId xmlns:a16="http://schemas.microsoft.com/office/drawing/2014/main" id="{F34DCD9B-E404-496F-9145-8FC6F8D82A5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397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77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571500" y="1524000"/>
            <a:ext cx="8001000" cy="2525751"/>
          </a:xfrm>
        </p:spPr>
        <p:txBody>
          <a:bodyPr/>
          <a:lstStyle/>
          <a:p>
            <a:pPr algn="ctr"/>
            <a:r>
              <a:rPr lang="en-US" sz="6600" dirty="0"/>
              <a:t>Questions?</a:t>
            </a:r>
            <a:br>
              <a:rPr lang="en-US" sz="4800" dirty="0"/>
            </a:b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1975412878"/>
      </p:ext>
    </p:extLst>
  </p:cSld>
  <p:clrMapOvr>
    <a:masterClrMapping/>
  </p:clrMapOvr>
</p:sld>
</file>

<file path=ppt/theme/theme1.xml><?xml version="1.0" encoding="utf-8"?>
<a:theme xmlns:a="http://schemas.openxmlformats.org/drawingml/2006/main" name="0101781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Default Design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Default Design 1">
        <a:dk1>
          <a:srgbClr val="336699"/>
        </a:dk1>
        <a:lt1>
          <a:srgbClr val="FFFFFF"/>
        </a:lt1>
        <a:dk2>
          <a:srgbClr val="0066FF"/>
        </a:dk2>
        <a:lt2>
          <a:srgbClr val="AFB5D2"/>
        </a:lt2>
        <a:accent1>
          <a:srgbClr val="66CCFF"/>
        </a:accent1>
        <a:accent2>
          <a:srgbClr val="99FFCC"/>
        </a:accent2>
        <a:accent3>
          <a:srgbClr val="FFFFFF"/>
        </a:accent3>
        <a:accent4>
          <a:srgbClr val="2A5682"/>
        </a:accent4>
        <a:accent5>
          <a:srgbClr val="B8E2FF"/>
        </a:accent5>
        <a:accent6>
          <a:srgbClr val="8AE7B9"/>
        </a:accent6>
        <a:hlink>
          <a:srgbClr val="FF99FF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3366"/>
        </a:dk1>
        <a:lt1>
          <a:srgbClr val="CCECFF"/>
        </a:lt1>
        <a:dk2>
          <a:srgbClr val="4B3384"/>
        </a:dk2>
        <a:lt2>
          <a:srgbClr val="849CBB"/>
        </a:lt2>
        <a:accent1>
          <a:srgbClr val="90DBFF"/>
        </a:accent1>
        <a:accent2>
          <a:srgbClr val="99FFCC"/>
        </a:accent2>
        <a:accent3>
          <a:srgbClr val="E2F4FF"/>
        </a:accent3>
        <a:accent4>
          <a:srgbClr val="002A56"/>
        </a:accent4>
        <a:accent5>
          <a:srgbClr val="C6EAFF"/>
        </a:accent5>
        <a:accent6>
          <a:srgbClr val="8AE7B9"/>
        </a:accent6>
        <a:hlink>
          <a:srgbClr val="DFC0FF"/>
        </a:hlink>
        <a:folHlink>
          <a:srgbClr val="6DC5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PDescription xmlns="4873beb7-5857-4685-be1f-d57550cc96cc" xsi:nil="true"/>
    <AssetExpire xmlns="4873beb7-5857-4685-be1f-d57550cc96cc">2035-01-01T08:00:00+00:00</AssetExpire>
    <CampaignTagsTaxHTField0 xmlns="4873beb7-5857-4685-be1f-d57550cc96cc">
      <Terms xmlns="http://schemas.microsoft.com/office/infopath/2007/PartnerControls"/>
    </CampaignTagsTaxHTField0>
    <IntlLangReviewDate xmlns="4873beb7-5857-4685-be1f-d57550cc96cc" xsi:nil="true"/>
    <TPFriendlyName xmlns="4873beb7-5857-4685-be1f-d57550cc96cc" xsi:nil="true"/>
    <IntlLangReview xmlns="4873beb7-5857-4685-be1f-d57550cc96cc">false</IntlLangReview>
    <LocLastLocAttemptVersionLookup xmlns="4873beb7-5857-4685-be1f-d57550cc96cc">730281</LocLastLocAttemptVersionLookup>
    <PolicheckWords xmlns="4873beb7-5857-4685-be1f-d57550cc96cc" xsi:nil="true"/>
    <SubmitterId xmlns="4873beb7-5857-4685-be1f-d57550cc96cc" xsi:nil="true"/>
    <AcquiredFrom xmlns="4873beb7-5857-4685-be1f-d57550cc96cc">Internal MS</AcquiredFrom>
    <EditorialStatus xmlns="4873beb7-5857-4685-be1f-d57550cc96cc" xsi:nil="true"/>
    <Markets xmlns="4873beb7-5857-4685-be1f-d57550cc96cc"/>
    <OriginAsset xmlns="4873beb7-5857-4685-be1f-d57550cc96cc" xsi:nil="true"/>
    <AssetStart xmlns="4873beb7-5857-4685-be1f-d57550cc96cc">2011-12-21T20:41:00+00:00</AssetStart>
    <FriendlyTitle xmlns="4873beb7-5857-4685-be1f-d57550cc96cc" xsi:nil="true"/>
    <MarketSpecific xmlns="4873beb7-5857-4685-be1f-d57550cc96cc">false</MarketSpecific>
    <TPNamespace xmlns="4873beb7-5857-4685-be1f-d57550cc96cc" xsi:nil="true"/>
    <PublishStatusLookup xmlns="4873beb7-5857-4685-be1f-d57550cc96cc">
      <Value>1386626</Value>
      <Value>1386627</Value>
    </PublishStatusLookup>
    <APAuthor xmlns="4873beb7-5857-4685-be1f-d57550cc96cc">
      <UserInfo>
        <DisplayName>REDMOND\v-gakel</DisplayName>
        <AccountId>2721</AccountId>
        <AccountType/>
      </UserInfo>
    </APAuthor>
    <TPCommandLine xmlns="4873beb7-5857-4685-be1f-d57550cc96cc" xsi:nil="true"/>
    <IntlLangReviewer xmlns="4873beb7-5857-4685-be1f-d57550cc96cc" xsi:nil="true"/>
    <OpenTemplate xmlns="4873beb7-5857-4685-be1f-d57550cc96cc">true</OpenTemplate>
    <CSXSubmissionDate xmlns="4873beb7-5857-4685-be1f-d57550cc96cc" xsi:nil="true"/>
    <TaxCatchAll xmlns="4873beb7-5857-4685-be1f-d57550cc96cc"/>
    <Manager xmlns="4873beb7-5857-4685-be1f-d57550cc96cc" xsi:nil="true"/>
    <NumericId xmlns="4873beb7-5857-4685-be1f-d57550cc96cc" xsi:nil="true"/>
    <ParentAssetId xmlns="4873beb7-5857-4685-be1f-d57550cc96cc" xsi:nil="true"/>
    <OriginalSourceMarket xmlns="4873beb7-5857-4685-be1f-d57550cc96cc" xsi:nil="true"/>
    <ApprovalStatus xmlns="4873beb7-5857-4685-be1f-d57550cc96cc">InProgress</ApprovalStatus>
    <TPComponent xmlns="4873beb7-5857-4685-be1f-d57550cc96cc" xsi:nil="true"/>
    <EditorialTags xmlns="4873beb7-5857-4685-be1f-d57550cc96cc" xsi:nil="true"/>
    <TPExecutable xmlns="4873beb7-5857-4685-be1f-d57550cc96cc" xsi:nil="true"/>
    <TPLaunchHelpLink xmlns="4873beb7-5857-4685-be1f-d57550cc96cc" xsi:nil="true"/>
    <LocComments xmlns="4873beb7-5857-4685-be1f-d57550cc96cc" xsi:nil="true"/>
    <LocRecommendedHandoff xmlns="4873beb7-5857-4685-be1f-d57550cc96cc" xsi:nil="true"/>
    <SourceTitle xmlns="4873beb7-5857-4685-be1f-d57550cc96cc">Marketing plan presentation</SourceTitle>
    <CSXUpdate xmlns="4873beb7-5857-4685-be1f-d57550cc96cc">false</CSXUpdate>
    <IntlLocPriority xmlns="4873beb7-5857-4685-be1f-d57550cc96cc" xsi:nil="true"/>
    <UAProjectedTotalWords xmlns="4873beb7-5857-4685-be1f-d57550cc96cc" xsi:nil="true"/>
    <AssetType xmlns="4873beb7-5857-4685-be1f-d57550cc96cc">TP</AssetType>
    <MachineTranslated xmlns="4873beb7-5857-4685-be1f-d57550cc96cc">false</MachineTranslated>
    <OutputCachingOn xmlns="4873beb7-5857-4685-be1f-d57550cc96cc">false</OutputCachingOn>
    <TemplateStatus xmlns="4873beb7-5857-4685-be1f-d57550cc96cc">Complete</TemplateStatus>
    <IsSearchable xmlns="4873beb7-5857-4685-be1f-d57550cc96cc">true</IsSearchable>
    <ContentItem xmlns="4873beb7-5857-4685-be1f-d57550cc96cc" xsi:nil="true"/>
    <HandoffToMSDN xmlns="4873beb7-5857-4685-be1f-d57550cc96cc" xsi:nil="true"/>
    <ShowIn xmlns="4873beb7-5857-4685-be1f-d57550cc96cc">Show everywhere</ShowIn>
    <ThumbnailAssetId xmlns="4873beb7-5857-4685-be1f-d57550cc96cc" xsi:nil="true"/>
    <UALocComments xmlns="4873beb7-5857-4685-be1f-d57550cc96cc">2007 Template UpLeveling Do Not HandOff</UALocComments>
    <UALocRecommendation xmlns="4873beb7-5857-4685-be1f-d57550cc96cc">Localize</UALocRecommendation>
    <LastModifiedDateTime xmlns="4873beb7-5857-4685-be1f-d57550cc96cc" xsi:nil="true"/>
    <LegacyData xmlns="4873beb7-5857-4685-be1f-d57550cc96cc" xsi:nil="true"/>
    <LocManualTestRequired xmlns="4873beb7-5857-4685-be1f-d57550cc96cc">false</LocManualTestRequired>
    <ClipArtFilename xmlns="4873beb7-5857-4685-be1f-d57550cc96cc" xsi:nil="true"/>
    <TPApplication xmlns="4873beb7-5857-4685-be1f-d57550cc96cc" xsi:nil="true"/>
    <CSXHash xmlns="4873beb7-5857-4685-be1f-d57550cc96cc" xsi:nil="true"/>
    <DirectSourceMarket xmlns="4873beb7-5857-4685-be1f-d57550cc96cc" xsi:nil="true"/>
    <PrimaryImageGen xmlns="4873beb7-5857-4685-be1f-d57550cc96cc">true</PrimaryImageGen>
    <PlannedPubDate xmlns="4873beb7-5857-4685-be1f-d57550cc96cc" xsi:nil="true"/>
    <CSXSubmissionMarket xmlns="4873beb7-5857-4685-be1f-d57550cc96cc" xsi:nil="true"/>
    <Downloads xmlns="4873beb7-5857-4685-be1f-d57550cc96cc">0</Downloads>
    <ArtSampleDocs xmlns="4873beb7-5857-4685-be1f-d57550cc96cc" xsi:nil="true"/>
    <TrustLevel xmlns="4873beb7-5857-4685-be1f-d57550cc96cc">1 Microsoft Managed Content</TrustLevel>
    <BlockPublish xmlns="4873beb7-5857-4685-be1f-d57550cc96cc">false</BlockPublish>
    <TPLaunchHelpLinkType xmlns="4873beb7-5857-4685-be1f-d57550cc96cc">Template</TPLaunchHelpLinkType>
    <LocalizationTagsTaxHTField0 xmlns="4873beb7-5857-4685-be1f-d57550cc96cc">
      <Terms xmlns="http://schemas.microsoft.com/office/infopath/2007/PartnerControls"/>
    </LocalizationTagsTaxHTField0>
    <BusinessGroup xmlns="4873beb7-5857-4685-be1f-d57550cc96cc" xsi:nil="true"/>
    <Providers xmlns="4873beb7-5857-4685-be1f-d57550cc96cc" xsi:nil="true"/>
    <TemplateTemplateType xmlns="4873beb7-5857-4685-be1f-d57550cc96cc">PowerPoint 12 Default</TemplateTemplateType>
    <TimesCloned xmlns="4873beb7-5857-4685-be1f-d57550cc96cc" xsi:nil="true"/>
    <TPAppVersion xmlns="4873beb7-5857-4685-be1f-d57550cc96cc" xsi:nil="true"/>
    <VoteCount xmlns="4873beb7-5857-4685-be1f-d57550cc96cc" xsi:nil="true"/>
    <AverageRating xmlns="4873beb7-5857-4685-be1f-d57550cc96cc" xsi:nil="true"/>
    <FeatureTagsTaxHTField0 xmlns="4873beb7-5857-4685-be1f-d57550cc96cc">
      <Terms xmlns="http://schemas.microsoft.com/office/infopath/2007/PartnerControls"/>
    </FeatureTagsTaxHTField0>
    <Provider xmlns="4873beb7-5857-4685-be1f-d57550cc96cc" xsi:nil="true"/>
    <UACurrentWords xmlns="4873beb7-5857-4685-be1f-d57550cc96cc" xsi:nil="true"/>
    <AssetId xmlns="4873beb7-5857-4685-be1f-d57550cc96cc">TP102806419</AssetId>
    <TPClientViewer xmlns="4873beb7-5857-4685-be1f-d57550cc96cc" xsi:nil="true"/>
    <DSATActionTaken xmlns="4873beb7-5857-4685-be1f-d57550cc96cc" xsi:nil="true"/>
    <APEditor xmlns="4873beb7-5857-4685-be1f-d57550cc96cc">
      <UserInfo>
        <DisplayName/>
        <AccountId xsi:nil="true"/>
        <AccountType/>
      </UserInfo>
    </APEditor>
    <TPInstallLocation xmlns="4873beb7-5857-4685-be1f-d57550cc96cc" xsi:nil="true"/>
    <OOCacheId xmlns="4873beb7-5857-4685-be1f-d57550cc96cc" xsi:nil="true"/>
    <IsDeleted xmlns="4873beb7-5857-4685-be1f-d57550cc96cc">false</IsDeleted>
    <PublishTargets xmlns="4873beb7-5857-4685-be1f-d57550cc96cc">OfficeOnline,OfficeOnlineVNext</PublishTargets>
    <ApprovalLog xmlns="4873beb7-5857-4685-be1f-d57550cc96cc" xsi:nil="true"/>
    <BugNumber xmlns="4873beb7-5857-4685-be1f-d57550cc96cc" xsi:nil="true"/>
    <CrawlForDependencies xmlns="4873beb7-5857-4685-be1f-d57550cc96cc">false</CrawlForDependencies>
    <InternalTagsTaxHTField0 xmlns="4873beb7-5857-4685-be1f-d57550cc96cc">
      <Terms xmlns="http://schemas.microsoft.com/office/infopath/2007/PartnerControls"/>
    </InternalTagsTaxHTField0>
    <LastHandOff xmlns="4873beb7-5857-4685-be1f-d57550cc96cc" xsi:nil="true"/>
    <Milestone xmlns="4873beb7-5857-4685-be1f-d57550cc96cc" xsi:nil="true"/>
    <OriginalRelease xmlns="4873beb7-5857-4685-be1f-d57550cc96cc">14</OriginalRelease>
    <RecommendationsModifier xmlns="4873beb7-5857-4685-be1f-d57550cc96cc" xsi:nil="true"/>
    <ScenarioTagsTaxHTField0 xmlns="4873beb7-5857-4685-be1f-d57550cc96cc">
      <Terms xmlns="http://schemas.microsoft.com/office/infopath/2007/PartnerControls"/>
    </ScenarioTagsTaxHTField0>
    <UANotes xmlns="4873beb7-5857-4685-be1f-d57550cc96cc" xsi:nil="true"/>
    <LocMarketGroupTiers2 xmlns="4873beb7-5857-4685-be1f-d57550cc96cc">,t:Tier 1,t:Tier 2,t:Tier 3,</LocMarketGroupTiers2>
  </documentManagement>
</p:properties>
</file>

<file path=customXml/item2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60BA137-9F22-4D70-831C-E25B6FFB809C}">
  <ds:schemaRefs>
    <ds:schemaRef ds:uri="http://schemas.microsoft.com/office/2006/metadata/properties"/>
    <ds:schemaRef ds:uri="http://schemas.microsoft.com/office/infopath/2007/PartnerControls"/>
    <ds:schemaRef ds:uri="4873beb7-5857-4685-be1f-d57550cc96cc"/>
  </ds:schemaRefs>
</ds:datastoreItem>
</file>

<file path=customXml/itemProps2.xml><?xml version="1.0" encoding="utf-8"?>
<ds:datastoreItem xmlns:ds="http://schemas.openxmlformats.org/officeDocument/2006/customXml" ds:itemID="{70E47465-1BBE-45E0-8364-7439AF5AE95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5E1184C-8D6F-4B2F-9B7D-5970C995F1F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Marketing plan presentation</Template>
  <TotalTime>26304</TotalTime>
  <Words>566</Words>
  <Application>Microsoft Office PowerPoint</Application>
  <PresentationFormat>On-screen Show (4:3)</PresentationFormat>
  <Paragraphs>117</Paragraphs>
  <Slides>16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Alegreya Sans Medium</vt:lpstr>
      <vt:lpstr>Arial</vt:lpstr>
      <vt:lpstr>Calibri</vt:lpstr>
      <vt:lpstr>Symbol</vt:lpstr>
      <vt:lpstr>Tahoma</vt:lpstr>
      <vt:lpstr>Times New Roman</vt:lpstr>
      <vt:lpstr>01017812</vt:lpstr>
      <vt:lpstr>City of Placerville Marketing Program</vt:lpstr>
      <vt:lpstr>Scope of Work</vt:lpstr>
      <vt:lpstr>The First 90 Days - Measurement</vt:lpstr>
      <vt:lpstr>The First 90 Days - Measurement</vt:lpstr>
      <vt:lpstr>The First 90 Days - Measurement</vt:lpstr>
      <vt:lpstr>The First 90 Days - Measurement</vt:lpstr>
      <vt:lpstr>The First 90 Days - Measurement</vt:lpstr>
      <vt:lpstr>The First 90 Days - Measurement</vt:lpstr>
      <vt:lpstr>The Next 60 Days</vt:lpstr>
      <vt:lpstr>The Next 60 Days</vt:lpstr>
      <vt:lpstr>The Next 60 Days</vt:lpstr>
      <vt:lpstr>The Next 60 Days</vt:lpstr>
      <vt:lpstr>The Next 60 Days</vt:lpstr>
      <vt:lpstr>Up Next</vt:lpstr>
      <vt:lpstr>PowerPoint Presentation</vt:lpstr>
      <vt:lpstr>Questions?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City of Placerville Marketing Program</dc:title>
  <dc:creator>jody Franklin</dc:creator>
  <cp:lastModifiedBy>Erin Strawn</cp:lastModifiedBy>
  <cp:revision>33</cp:revision>
  <cp:lastPrinted>1601-01-01T00:00:00Z</cp:lastPrinted>
  <dcterms:created xsi:type="dcterms:W3CDTF">2021-10-14T20:18:07Z</dcterms:created>
  <dcterms:modified xsi:type="dcterms:W3CDTF">2022-04-05T15:00:16Z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TC010178121033</vt:lpwstr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InternalTags">
    <vt:lpwstr/>
  </property>
  <property fmtid="{D5CDD505-2E9C-101B-9397-08002B2CF9AE}" pid="5" name="FeatureTags">
    <vt:lpwstr/>
  </property>
  <property fmtid="{D5CDD505-2E9C-101B-9397-08002B2CF9AE}" pid="6" name="LocalizationTags">
    <vt:lpwstr/>
  </property>
  <property fmtid="{D5CDD505-2E9C-101B-9397-08002B2CF9AE}" pid="7" name="ScenarioTags">
    <vt:lpwstr/>
  </property>
  <property fmtid="{D5CDD505-2E9C-101B-9397-08002B2CF9AE}" pid="8" name="CampaignTags">
    <vt:lpwstr/>
  </property>
  <property fmtid="{D5CDD505-2E9C-101B-9397-08002B2CF9AE}" pid="9" name="LocMarketGroupTiers">
    <vt:lpwstr>,t:Tier 1,t:Tier 2,t:Tier 3,</vt:lpwstr>
  </property>
</Properties>
</file>