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85" r:id="rId6"/>
    <p:sldId id="278" r:id="rId7"/>
    <p:sldId id="287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88" r:id="rId16"/>
    <p:sldId id="296" r:id="rId17"/>
    <p:sldId id="297" r:id="rId18"/>
    <p:sldId id="26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28" userDrawn="1">
          <p15:clr>
            <a:srgbClr val="A4A3A4"/>
          </p15:clr>
        </p15:guide>
        <p15:guide id="2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A5A5"/>
    <a:srgbClr val="BEB9AA"/>
    <a:srgbClr val="C0C9C2"/>
    <a:srgbClr val="AA9D92"/>
    <a:srgbClr val="F2F1EE"/>
    <a:srgbClr val="D8D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95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pos="4128"/>
        <p:guide orient="horz" pos="960"/>
      </p:guideLst>
    </p:cSldViewPr>
  </p:slideViewPr>
  <p:outlineViewPr>
    <p:cViewPr>
      <p:scale>
        <a:sx n="33" d="100"/>
        <a:sy n="33" d="100"/>
      </p:scale>
      <p:origin x="0" y="-402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E6020-4209-49A3-9DC4-18264096E7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797462-F1DD-4E64-BC14-F17A0F34B5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2FC57-E1F8-4F59-A87C-2833007EAF57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75F0E3-AC70-4B5A-BCEB-9E3C021C86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F68B5-925F-4468-95B3-EA77C29C34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A06BE-7519-4B21-9E1D-AE6D6E69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ACAC0-59EA-4916-9995-398D6BEB88C3}" type="datetimeFigureOut">
              <a:rPr lang="en-US" smtClean="0"/>
              <a:t>9/16/2022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B2C62-FE30-453D-946B-754E9E42C8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26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 spacing + Page numbers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9B2C62-FE30-453D-946B-754E9E42C8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7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F2964EA8-200F-47C5-90C2-1DBA3D6D7C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28700" y="5078187"/>
            <a:ext cx="3222058" cy="96462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7878E298-5074-4E51-993E-34931A897F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21413" y="0"/>
            <a:ext cx="4941887" cy="57261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D26D0E-18C6-4DB1-B3A5-75E29BD65B17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noFill/>
          <a:ln w="15875" cap="flat" cmpd="sng" algn="ctr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/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989B90B-5C3C-4760-9360-5AE10BF8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90000"/>
              </a:lnSpc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37C3D7-7DDB-42A8-901A-EC153DD2745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0"/>
            <a:ext cx="4953000" cy="3302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B95226-A076-4D55-B408-1389A2F8C7A0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1028700" y="3556002"/>
            <a:ext cx="3108960" cy="2286000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6673F10-179D-4539-AA33-AE34EC0457EF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454152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B6CFC30-1A59-4D28-9E30-0FF7D632C6A2}"/>
              </a:ext>
            </a:extLst>
          </p:cNvPr>
          <p:cNvSpPr>
            <a:spLocks noGrp="1"/>
          </p:cNvSpPr>
          <p:nvPr>
            <p:ph idx="4294967295" hasCustomPrompt="1"/>
          </p:nvPr>
        </p:nvSpPr>
        <p:spPr>
          <a:xfrm>
            <a:off x="8054340" y="3556001"/>
            <a:ext cx="3108960" cy="2285999"/>
          </a:xfrm>
        </p:spPr>
        <p:txBody>
          <a:bodyPr>
            <a:normAutofit/>
          </a:bodyPr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C9C2">
                    <a:lumMod val="50000"/>
                  </a:srgbClr>
                </a:solidFill>
                <a:effectLst/>
                <a:uLnTx/>
                <a:uFillTx/>
                <a:latin typeface="Biome Light" panose="020B0303030204020804" pitchFamily="34" charset="0"/>
                <a:ea typeface="+mn-ea"/>
                <a:cs typeface="Biome Light" panose="020B0303030204020804" pitchFamily="34" charset="0"/>
              </a:rPr>
              <a:t>Insert text</a:t>
            </a:r>
            <a:endParaRPr lang="en-US" sz="1400" dirty="0">
              <a:solidFill>
                <a:srgbClr val="C0C9C2">
                  <a:lumMod val="50000"/>
                </a:srgb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C9C2">
                  <a:lumMod val="50000"/>
                </a:srgbClr>
              </a:solidFill>
              <a:effectLst/>
              <a:uLnTx/>
              <a:uFillTx/>
              <a:latin typeface="Biome Light" panose="020B0303030204020804" pitchFamily="34" charset="0"/>
              <a:ea typeface="+mn-ea"/>
              <a:cs typeface="Biome Light" panose="020B0303030204020804" pitchFamily="34" charset="0"/>
            </a:endParaRPr>
          </a:p>
          <a:p>
            <a:endParaRPr lang="en-US" sz="1600" dirty="0">
              <a:solidFill>
                <a:schemeClr val="tx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4F3CC75-F9FA-4F77-9DD5-7E6C0F5C9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9D1A0-04AB-4DD4-B9DB-BDEC5E64C94C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93B5B65C-5DE0-4F81-8115-758CDB59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F4A2ACE-2D85-4F78-818F-BBA6F6F0C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0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 dirty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DCD8D3-DF79-446E-9961-5797EE888B4C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B4EDDC-C544-421C-905C-A4D40D98A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3EA80-260A-4EE9-83BB-E6DD04DEA906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9CBFDBF-2D2B-469A-9B2F-72F90474F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BA55D6-2810-4163-9D43-FEDA674E2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829" y="573503"/>
            <a:ext cx="10156826" cy="1369591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9E87E0B-D644-4037-B322-715C648BAD3B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4195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940246AD-CE4F-4FD8-BCF6-5BA9ED62ACD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543302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8ECBB79-D5D3-4ECE-99F9-1B6834629E4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28495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C667C6DE-A3D4-4738-B7FC-43FB39FD7A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12C18C04-19C8-4ECC-83E8-6E65128CEF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6"/>
            <a:ext cx="3924300" cy="28495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D14E5D8-EB42-4C87-B4AE-4746909A2D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39813" y="5067300"/>
            <a:ext cx="3913187" cy="1319213"/>
          </a:xfrm>
        </p:spPr>
        <p:txBody>
          <a:bodyPr>
            <a:normAutofit/>
          </a:bodyPr>
          <a:lstStyle>
            <a:lvl1pPr>
              <a:defRPr lang="en-US" sz="1600" kern="12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649945F-7BBD-4042-AA34-709CE3402E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0274-DEF2-4F5D-8F74-69D0554CED55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1936C4A-DE5F-4BFE-AED0-47E48CD460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981B703-4F1F-41A6-AD71-3FFB2820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0130" y="465136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661D25CF-5413-4949-A54A-8716608406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58050" y="2000250"/>
            <a:ext cx="4667250" cy="33988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224E3A4F-8479-4D38-A6D4-85F0883F3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4DA8-2D4A-4F06-BECA-044AF4113FB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D5A5341A-4863-40E8-8B9A-FB4E7192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2FED0-CD95-48B0-B54A-1F64F952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513" y="876299"/>
            <a:ext cx="5181486" cy="2242441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lnSpc>
                <a:spcPts val="65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8EF5E91-A275-4181-9C62-BC0773AD0512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271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423630CA-0A51-4B04-A57B-9E412A8FCD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847137" y="3862387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C994AE8-9E30-418E-8361-5D851AFA42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10300" y="3854450"/>
            <a:ext cx="2316163" cy="25384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4E5783-2917-458E-BE61-F3D5AAA8F9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10300" y="465138"/>
            <a:ext cx="4953000" cy="309086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1D734B5-5F1C-4E34-81FF-AD75105E83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1917" y="517972"/>
            <a:ext cx="29565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5757DE8-43D6-4A47-ABC9-B39EC8016C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30" y="2009775"/>
            <a:ext cx="3924300" cy="4391025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2">
                    <a:lumMod val="50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984C97B0-0D42-4831-9ABD-390370C0F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81873-7D47-483D-BCB4-50DD9806C720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CE8438DF-723C-49AB-AD18-1C40F107F5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2FDE8-62A6-4290-88E6-2795313DE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0" y="465137"/>
            <a:ext cx="3935647" cy="1340615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C85317C-3A2D-483F-B913-714129E195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3045" y="2426610"/>
            <a:ext cx="2378075" cy="111125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DFEC7-1EEC-4FF2-868A-9799EA69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7155" y="2714986"/>
            <a:ext cx="6674802" cy="6553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Graph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6E394D08-059F-42CF-AB8C-ED21F3BFB1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6C54-2562-43EA-9A1B-F808D04718E7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DF7B388-741A-4181-9A9E-D8FA8EC49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364FFEF-B933-46C6-A918-A80C987DB7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2147" y="0"/>
            <a:ext cx="3938588" cy="64008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4" name="Picture 3" hidden="1">
            <a:extLst>
              <a:ext uri="{FF2B5EF4-FFF2-40B4-BE49-F238E27FC236}">
                <a16:creationId xmlns:a16="http://schemas.microsoft.com/office/drawing/2014/main" id="{59E5EAF8-68C2-4910-8F66-D9320B957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7967" y="2105933"/>
            <a:ext cx="5297883" cy="102421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BE48E1-D3BE-4B52-B2EC-13A514CB0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66" y="2105933"/>
            <a:ext cx="5297883" cy="223746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674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50815B22-13FE-47CD-9F79-73704A278B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74C9-B808-4394-A017-79C83B2524EF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7669539-CB64-44F5-999D-7B9E61F8A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A076-F3B9-47CB-80C2-BE29F157D04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54075" y="1625600"/>
            <a:ext cx="1049972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909627E-FE70-43A1-B0CB-4D4F6C32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074" y="122239"/>
            <a:ext cx="10499725" cy="1355724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41BF345D-81AF-4851-83A1-6233984890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917" y="517972"/>
            <a:ext cx="3108960" cy="13335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8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EC4F3A57-45ED-498D-858C-3EE63DF129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6601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1AC5BB09-E3BA-4948-93B3-EDCAAB8031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01197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BF83C6B7-5484-4586-8830-098BDCD9C9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66324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C5663B1-EED6-4D80-A7C2-19E1366387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9069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D21E7B61-407B-40A7-9AF6-0D7E7106BC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96046" y="3552677"/>
            <a:ext cx="1874874" cy="284812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415C3ACC-5A8A-46E6-BA0D-90ADD27E2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DF6D-B715-4785-8DEA-9165C638CF4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0D00A5C2-DCEE-4CB3-9307-61EB88B1D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E8CB70-B054-4294-AD29-EE7A75C7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651507"/>
            <a:ext cx="8991563" cy="1005839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defRPr lang="en-US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0D608-4E7A-4014-9F62-CB43A0C839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6638" y="2717800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C3A63B0-4EEA-45BC-A016-5FDA0969EA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861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080679B-5220-4478-B631-7112F870B7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9E4F61A3-2797-46FB-ACA7-0443E3BBDD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907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4ED733B-1DE9-4FDC-BD5F-2BE3BB07C9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4020" y="2718405"/>
            <a:ext cx="1866900" cy="711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4058580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275B11D-8F3F-472B-BBCC-A4F7415AC0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3543300"/>
            <a:ext cx="3924300" cy="33147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F0629D-1A5F-4F4F-90D6-430379624EF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191250" y="1981200"/>
            <a:ext cx="4972050" cy="447357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z="1600">
                <a:solidFill>
                  <a:schemeClr val="tx2">
                    <a:lumMod val="50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218C063B-0EE9-4FD5-A116-241C245452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AE72A-09B6-4D56-855D-4360BD34791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417B369-6569-4DCC-B684-BE1A7C5D0B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EEC1A7-43C3-481E-95D0-5616242E1A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5534" y="539225"/>
            <a:ext cx="3924300" cy="243438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C6CF0E0-8FF2-4FE7-AC69-85BEFA656508}"/>
              </a:ext>
            </a:extLst>
          </p:cNvPr>
          <p:cNvCxnSpPr>
            <a:cxnSpLocks/>
          </p:cNvCxnSpPr>
          <p:nvPr userDrawn="1"/>
        </p:nvCxnSpPr>
        <p:spPr>
          <a:xfrm>
            <a:off x="1028700" y="457211"/>
            <a:ext cx="1142999" cy="0"/>
          </a:xfrm>
          <a:prstGeom prst="line">
            <a:avLst/>
          </a:prstGeom>
          <a:ln w="158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33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77C8-AB8C-4B8A-A01F-113B16C4DCA3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5450" y="64869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Biome Light" panose="020B0303030204020804" pitchFamily="34" charset="0"/>
                <a:cs typeface="Biome Light" panose="020B03030302040208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9" r:id="rId8"/>
    <p:sldLayoutId id="2147483655" r:id="rId9"/>
    <p:sldLayoutId id="2147483656" r:id="rId10"/>
    <p:sldLayoutId id="2147483658" r:id="rId11"/>
    <p:sldLayoutId id="214748365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48" userDrawn="1">
          <p15:clr>
            <a:srgbClr val="F26B43"/>
          </p15:clr>
        </p15:guide>
        <p15:guide id="2" pos="1176" userDrawn="1">
          <p15:clr>
            <a:srgbClr val="F26B43"/>
          </p15:clr>
        </p15:guide>
        <p15:guide id="3" pos="1296" userDrawn="1">
          <p15:clr>
            <a:srgbClr val="F26B43"/>
          </p15:clr>
        </p15:guide>
        <p15:guide id="4" pos="1824" userDrawn="1">
          <p15:clr>
            <a:srgbClr val="F26B43"/>
          </p15:clr>
        </p15:guide>
        <p15:guide id="5" pos="1944" userDrawn="1">
          <p15:clr>
            <a:srgbClr val="F26B43"/>
          </p15:clr>
        </p15:guide>
        <p15:guide id="6" pos="2472" userDrawn="1">
          <p15:clr>
            <a:srgbClr val="F26B43"/>
          </p15:clr>
        </p15:guide>
        <p15:guide id="7" pos="2592" userDrawn="1">
          <p15:clr>
            <a:srgbClr val="F26B43"/>
          </p15:clr>
        </p15:guide>
        <p15:guide id="8" pos="3120" userDrawn="1">
          <p15:clr>
            <a:srgbClr val="F26B43"/>
          </p15:clr>
        </p15:guide>
        <p15:guide id="9" pos="3240" userDrawn="1">
          <p15:clr>
            <a:srgbClr val="F26B43"/>
          </p15:clr>
        </p15:guide>
        <p15:guide id="10" pos="3792" userDrawn="1">
          <p15:clr>
            <a:srgbClr val="F26B43"/>
          </p15:clr>
        </p15:guide>
        <p15:guide id="11" pos="3912" userDrawn="1">
          <p15:clr>
            <a:srgbClr val="F26B43"/>
          </p15:clr>
        </p15:guide>
        <p15:guide id="12" pos="4416" userDrawn="1">
          <p15:clr>
            <a:srgbClr val="F26B43"/>
          </p15:clr>
        </p15:guide>
        <p15:guide id="13" pos="4560" userDrawn="1">
          <p15:clr>
            <a:srgbClr val="F26B43"/>
          </p15:clr>
        </p15:guide>
        <p15:guide id="14" pos="5088" userDrawn="1">
          <p15:clr>
            <a:srgbClr val="F26B43"/>
          </p15:clr>
        </p15:guide>
        <p15:guide id="15" pos="5208" userDrawn="1">
          <p15:clr>
            <a:srgbClr val="F26B43"/>
          </p15:clr>
        </p15:guide>
        <p15:guide id="16" pos="5736" userDrawn="1">
          <p15:clr>
            <a:srgbClr val="F26B43"/>
          </p15:clr>
        </p15:guide>
        <p15:guide id="17" pos="5856" userDrawn="1">
          <p15:clr>
            <a:srgbClr val="F26B43"/>
          </p15:clr>
        </p15:guide>
        <p15:guide id="18" pos="6384" userDrawn="1">
          <p15:clr>
            <a:srgbClr val="F26B43"/>
          </p15:clr>
        </p15:guide>
        <p15:guide id="19" pos="6504" userDrawn="1">
          <p15:clr>
            <a:srgbClr val="F26B43"/>
          </p15:clr>
        </p15:guide>
        <p15:guide id="20" pos="7032" userDrawn="1">
          <p15:clr>
            <a:srgbClr val="F26B43"/>
          </p15:clr>
        </p15:guide>
        <p15:guide id="21" orient="horz" pos="288" userDrawn="1">
          <p15:clr>
            <a:srgbClr val="F26B43"/>
          </p15:clr>
        </p15:guide>
        <p15:guide id="22" orient="horz" pos="1128" userDrawn="1">
          <p15:clr>
            <a:srgbClr val="F26B43"/>
          </p15:clr>
        </p15:guide>
        <p15:guide id="23" orient="horz" pos="1248" userDrawn="1">
          <p15:clr>
            <a:srgbClr val="F26B43"/>
          </p15:clr>
        </p15:guide>
        <p15:guide id="24" orient="horz" pos="2088" userDrawn="1">
          <p15:clr>
            <a:srgbClr val="F26B43"/>
          </p15:clr>
        </p15:guide>
        <p15:guide id="25" orient="horz" pos="2232" userDrawn="1">
          <p15:clr>
            <a:srgbClr val="F26B43"/>
          </p15:clr>
        </p15:guide>
        <p15:guide id="26" orient="horz" pos="3048" userDrawn="1">
          <p15:clr>
            <a:srgbClr val="F26B43"/>
          </p15:clr>
        </p15:guide>
        <p15:guide id="27" orient="horz" pos="3192" userDrawn="1">
          <p15:clr>
            <a:srgbClr val="F26B43"/>
          </p15:clr>
        </p15:guide>
        <p15:guide id="28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9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467C95-DF23-40B9-B265-2E6F3DE2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Othello</a:t>
            </a:r>
            <a:br>
              <a:rPr lang="en-US" sz="5300" dirty="0"/>
            </a:br>
            <a:r>
              <a:rPr lang="en-US" sz="5300" dirty="0"/>
              <a:t>Multifamily Tax Exemption Program Study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7A48A35-E5E4-4A5F-9F91-BAEA4F5DF2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Presented to:</a:t>
            </a:r>
            <a:br>
              <a:rPr lang="en-US" dirty="0"/>
            </a:br>
            <a:r>
              <a:rPr lang="en-US" dirty="0"/>
              <a:t>Othello Planning Commission</a:t>
            </a:r>
            <a:br>
              <a:rPr lang="en-US" dirty="0"/>
            </a:br>
            <a:r>
              <a:rPr lang="en-US" dirty="0"/>
              <a:t>September 19, 2022</a:t>
            </a:r>
          </a:p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89DB536-6819-4D2C-B0DB-D6649F94F6C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alphaModFix amt="70000"/>
          </a:blip>
          <a:srcRect/>
          <a:stretch/>
        </p:blipFill>
        <p:spPr>
          <a:xfrm>
            <a:off x="6221413" y="965461"/>
            <a:ext cx="4941887" cy="3706415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245E4-C15F-9031-EF44-0971162288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B00CE-1DEC-95D9-061A-012FA054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C9109-2986-B3C5-7AD5-3A8801FF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4" y="539225"/>
            <a:ext cx="10267766" cy="1441975"/>
          </a:xfrm>
        </p:spPr>
        <p:txBody>
          <a:bodyPr>
            <a:normAutofit/>
          </a:bodyPr>
          <a:lstStyle/>
          <a:p>
            <a:r>
              <a:rPr lang="en-US" dirty="0"/>
              <a:t>Market Rents </a:t>
            </a:r>
            <a:r>
              <a:rPr lang="en-US" sz="4900" dirty="0"/>
              <a:t>(Snapshot)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11AAB48-B836-FB75-E741-C162847C06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684904"/>
              </p:ext>
            </p:extLst>
          </p:nvPr>
        </p:nvGraphicFramePr>
        <p:xfrm>
          <a:off x="1112363" y="2381421"/>
          <a:ext cx="9398524" cy="15808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9884">
                  <a:extLst>
                    <a:ext uri="{9D8B030D-6E8A-4147-A177-3AD203B41FA5}">
                      <a16:colId xmlns:a16="http://schemas.microsoft.com/office/drawing/2014/main" val="47883274"/>
                    </a:ext>
                  </a:extLst>
                </a:gridCol>
                <a:gridCol w="1195076">
                  <a:extLst>
                    <a:ext uri="{9D8B030D-6E8A-4147-A177-3AD203B41FA5}">
                      <a16:colId xmlns:a16="http://schemas.microsoft.com/office/drawing/2014/main" val="3982173186"/>
                    </a:ext>
                  </a:extLst>
                </a:gridCol>
                <a:gridCol w="1515891">
                  <a:extLst>
                    <a:ext uri="{9D8B030D-6E8A-4147-A177-3AD203B41FA5}">
                      <a16:colId xmlns:a16="http://schemas.microsoft.com/office/drawing/2014/main" val="1293588584"/>
                    </a:ext>
                  </a:extLst>
                </a:gridCol>
                <a:gridCol w="1515891">
                  <a:extLst>
                    <a:ext uri="{9D8B030D-6E8A-4147-A177-3AD203B41FA5}">
                      <a16:colId xmlns:a16="http://schemas.microsoft.com/office/drawing/2014/main" val="1358294420"/>
                    </a:ext>
                  </a:extLst>
                </a:gridCol>
                <a:gridCol w="1515891">
                  <a:extLst>
                    <a:ext uri="{9D8B030D-6E8A-4147-A177-3AD203B41FA5}">
                      <a16:colId xmlns:a16="http://schemas.microsoft.com/office/drawing/2014/main" val="241299737"/>
                    </a:ext>
                  </a:extLst>
                </a:gridCol>
                <a:gridCol w="1515891">
                  <a:extLst>
                    <a:ext uri="{9D8B030D-6E8A-4147-A177-3AD203B41FA5}">
                      <a16:colId xmlns:a16="http://schemas.microsoft.com/office/drawing/2014/main" val="3274728999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Source: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Bedrooms (People)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02486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Efficiency (1.0)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Bedroom (2.0)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Bedrooms (3.0)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Bedrooms (4.0)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Bedrooms (5.0)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7779659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RE/MAX Northwest Realtors - Othello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1,000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1,031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1,347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1,066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53089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Housing Action Plan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 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1,038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1,314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6141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04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Map&#10;&#10;Description automatically generated">
            <a:extLst>
              <a:ext uri="{FF2B5EF4-FFF2-40B4-BE49-F238E27FC236}">
                <a16:creationId xmlns:a16="http://schemas.microsoft.com/office/drawing/2014/main" id="{7667C11E-2ED7-6C49-B7A7-9183612BE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698" b="11698"/>
          <a:stretch>
            <a:fillRect/>
          </a:stretch>
        </p:blipFill>
        <p:spPr>
          <a:xfrm>
            <a:off x="1028700" y="2695575"/>
            <a:ext cx="3924300" cy="41624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909240B-B84A-E8F1-504E-DCAD4C701C3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80668" y="2292350"/>
            <a:ext cx="5582632" cy="416242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Must allow multifamily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Compact district with: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Business establishments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Adequate public facilities</a:t>
            </a:r>
          </a:p>
          <a:p>
            <a:pPr marL="11430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Mixture of uses and activities</a:t>
            </a:r>
          </a:p>
          <a:p>
            <a:pPr marL="457200" indent="-457200">
              <a:lnSpc>
                <a:spcPct val="100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US" dirty="0"/>
              <a:t>Must allow a </a:t>
            </a:r>
            <a:r>
              <a:rPr lang="en-US" i="1" u="sng" dirty="0"/>
              <a:t>minimum</a:t>
            </a:r>
            <a:r>
              <a:rPr lang="en-US" dirty="0"/>
              <a:t> of 15 units per gross acre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737B7-E7A9-8F62-CA88-F46199024F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7AE72A-09B6-4D56-855D-4360BD34791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3F042-1B3F-01E9-438D-237945E17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B8C61E-91AE-BF77-A686-65AC4C491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Where allowed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3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C6655028-4C8E-4A3F-A17E-06A507BFF4F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03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9E24BCE-48CF-4EA0-8CEE-DABDE8C63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 benefits and impacts</a:t>
            </a:r>
          </a:p>
        </p:txBody>
      </p:sp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F6CE792E-745D-4408-9AB1-740D556972A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5208FE-0220-403B-8209-06D9990EA4C9}" type="datetime1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F214639-68C6-49E7-90D4-F4DAFEFBFE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546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E58EF0-D459-D80C-9259-3E1170FA3B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D2DF6D-B715-4785-8DEA-9165C638CF4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3B5D9-0498-67E3-622A-060CCB13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694EDAE-0388-1F62-5A8E-6A8247FF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17" y="607072"/>
            <a:ext cx="6526510" cy="1523386"/>
          </a:xfrm>
        </p:spPr>
        <p:txBody>
          <a:bodyPr>
            <a:normAutofit/>
          </a:bodyPr>
          <a:lstStyle/>
          <a:p>
            <a:r>
              <a:rPr lang="en-US" sz="4800" dirty="0"/>
              <a:t>Tax 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3BE68-7077-DA74-D732-5121A79A0D9C}"/>
              </a:ext>
            </a:extLst>
          </p:cNvPr>
          <p:cNvSpPr txBox="1"/>
          <p:nvPr/>
        </p:nvSpPr>
        <p:spPr>
          <a:xfrm>
            <a:off x="989814" y="1913641"/>
            <a:ext cx="48830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the Owner/Developer: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Value of new improvements not added to property tax rolls for 12- or 20-years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levy is $12.66 per $1,000 of assessed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$2 million in new construction would save $25,327 in 2022 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$321,212 over 12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Land and non-residential improvements remain on tax rolls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62BC78-4A5B-E15A-AA9B-639B0B957B91}"/>
              </a:ext>
            </a:extLst>
          </p:cNvPr>
          <p:cNvSpPr txBox="1"/>
          <p:nvPr/>
        </p:nvSpPr>
        <p:spPr>
          <a:xfrm>
            <a:off x="6064596" y="1913641"/>
            <a:ext cx="48830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 the City: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Sales tax on new housing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$2 million in new construction would  collect $31,800 in sales tax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Catalyst for other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 proximity to business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Housing to meet community needs</a:t>
            </a:r>
          </a:p>
        </p:txBody>
      </p:sp>
    </p:spTree>
    <p:extLst>
      <p:ext uri="{BB962C8B-B14F-4D97-AF65-F5344CB8AC3E}">
        <p14:creationId xmlns:p14="http://schemas.microsoft.com/office/powerpoint/2010/main" val="275582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E58EF0-D459-D80C-9259-3E1170FA3B4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D2DF6D-B715-4785-8DEA-9165C638CF4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3B5D9-0498-67E3-622A-060CCB13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E694EDAE-0388-1F62-5A8E-6A8247FF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17" y="607072"/>
            <a:ext cx="6526510" cy="1523386"/>
          </a:xfrm>
        </p:spPr>
        <p:txBody>
          <a:bodyPr>
            <a:normAutofit/>
          </a:bodyPr>
          <a:lstStyle/>
          <a:p>
            <a:r>
              <a:rPr lang="en-US" sz="4800" dirty="0"/>
              <a:t>Tax Impacts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3BE68-7077-DA74-D732-5121A79A0D9C}"/>
              </a:ext>
            </a:extLst>
          </p:cNvPr>
          <p:cNvSpPr txBox="1"/>
          <p:nvPr/>
        </p:nvSpPr>
        <p:spPr>
          <a:xfrm>
            <a:off x="989814" y="1913641"/>
            <a:ext cx="90780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Value of new construction is not added to the property tax rolls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 reduction in amount collected but no increase, either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All property tax districts won’t see gains from new construction until end of 12- or 20-year period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Taxing districts include schools, county, hospital, library, EMS, Port and Parks and Recreation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7284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EE80A350-77A6-AC7E-BCE7-D0E66B2E6677}"/>
              </a:ext>
            </a:extLst>
          </p:cNvPr>
          <p:cNvSpPr txBox="1">
            <a:spLocks/>
          </p:cNvSpPr>
          <p:nvPr/>
        </p:nvSpPr>
        <p:spPr>
          <a:xfrm>
            <a:off x="907631" y="147048"/>
            <a:ext cx="2378075" cy="1796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8000" dirty="0"/>
              <a:t>04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3A48F-6C9B-4B6F-9063-4E2B2F6C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be considered?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A4779ED5-F550-4DD0-A629-AFB3A45D7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4668"/>
              </p:ext>
            </p:extLst>
          </p:nvPr>
        </p:nvGraphicFramePr>
        <p:xfrm>
          <a:off x="1028700" y="2569118"/>
          <a:ext cx="10134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7300">
                  <a:extLst>
                    <a:ext uri="{9D8B030D-6E8A-4147-A177-3AD203B41FA5}">
                      <a16:colId xmlns:a16="http://schemas.microsoft.com/office/drawing/2014/main" val="3007200546"/>
                    </a:ext>
                  </a:extLst>
                </a:gridCol>
                <a:gridCol w="5067300">
                  <a:extLst>
                    <a:ext uri="{9D8B030D-6E8A-4147-A177-3AD203B41FA5}">
                      <a16:colId xmlns:a16="http://schemas.microsoft.com/office/drawing/2014/main" val="1309975012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Should this program move forward?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Are the incentives necessary? Do the benefits outweigh the impacts?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Residential Target Area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What areas should receive the incentive?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15998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Affordable Housing Targets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Should the state minimums be used or more targeted requirements for lower-incomes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Development Guidelines-Standards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Should existing city standards be used? Or should there be additional requirements?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101207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Biome Light" panose="020B0303030204020804" pitchFamily="34" charset="0"/>
                        </a:rPr>
                        <a:t>Approving Authority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C9C2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ea typeface="+mn-ea"/>
                          <a:cs typeface="Biome Light" panose="020B0303030204020804" pitchFamily="34" charset="0"/>
                        </a:rPr>
                        <a:t>Who should approve projects if they meet requirements?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Biome Light" panose="020B03030302040208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1895934"/>
                  </a:ext>
                </a:extLst>
              </a:tr>
            </a:tbl>
          </a:graphicData>
        </a:graphic>
      </p:graphicFrame>
      <p:sp>
        <p:nvSpPr>
          <p:cNvPr id="36" name="Date Placeholder 35">
            <a:extLst>
              <a:ext uri="{FF2B5EF4-FFF2-40B4-BE49-F238E27FC236}">
                <a16:creationId xmlns:a16="http://schemas.microsoft.com/office/drawing/2014/main" id="{8D56EBED-E2E8-4532-9D58-AEA4BF592BE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EFFCE6-B714-4312-995E-9A4A689D43F0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2448455D-834D-4F56-90F8-4F239B5CA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65E632-89DE-4E4B-8A35-FD6D46E9A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D825CB-5684-4E97-80FA-A48BC074B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Questions-Discussion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accent2">
                  <a:lumMod val="50000"/>
                </a:schemeClr>
              </a:solidFill>
              <a:latin typeface="Biome Light" panose="020B0303030204020804" pitchFamily="34" charset="0"/>
              <a:cs typeface="Biome Light" panose="020B0303030204020804" pitchFamily="34" charset="0"/>
            </a:endParaRP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A36A89F3-138D-4102-9FF2-6E1293F6AFB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549713-324E-442E-99F3-0C4C72A7B5ED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EF02AD77-17EE-49EB-8387-86DED6AD8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4" name="Picture Placeholder 13" descr="A picture containing outdoor, grass, sky, tree&#10;&#10;Description automatically generated">
            <a:extLst>
              <a:ext uri="{FF2B5EF4-FFF2-40B4-BE49-F238E27FC236}">
                <a16:creationId xmlns:a16="http://schemas.microsoft.com/office/drawing/2014/main" id="{260C60AE-7659-97F7-D79B-0FAB7C2713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60000"/>
          </a:blip>
          <a:srcRect t="11645" b="11645"/>
          <a:stretch>
            <a:fillRect/>
          </a:stretch>
        </p:blipFill>
        <p:spPr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3777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BEC46ADB-55E5-43DA-8E91-C49412A3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1A7FF5-E7DB-4462-BC64-12126BDC0D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01 Housing Action Plan</a:t>
            </a:r>
          </a:p>
          <a:p>
            <a:r>
              <a:rPr lang="en-US" dirty="0"/>
              <a:t>02 What is the MFTE Program</a:t>
            </a:r>
          </a:p>
          <a:p>
            <a:r>
              <a:rPr lang="en-US" dirty="0"/>
              <a:t>03 Tax benefits and impacts</a:t>
            </a:r>
          </a:p>
          <a:p>
            <a:r>
              <a:rPr lang="en-US" dirty="0"/>
              <a:t>04 Considerations in adopting</a:t>
            </a:r>
          </a:p>
          <a:p>
            <a:r>
              <a:rPr lang="en-US" dirty="0"/>
              <a:t>05 Questions and discussion</a:t>
            </a: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10C7A9E-B1D7-4285-8DD5-D28AFDC7B4F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AF05980-54E0-4F3D-BAF3-4CE06FA77025}" type="datetime1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234E-FE17-4087-92FD-3802CA26E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516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E394849-EE6D-4358-A824-BBF6E518E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01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EA6B7DE5-BFCC-4EEF-9609-8AA1C7CA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371F2-DBA5-415A-82C8-651F587B85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40129" y="2009775"/>
            <a:ext cx="4389709" cy="4391025"/>
          </a:xfrm>
        </p:spPr>
        <p:txBody>
          <a:bodyPr/>
          <a:lstStyle/>
          <a:p>
            <a:r>
              <a:rPr lang="en-US" dirty="0"/>
              <a:t>Four strategies recommended: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Revise Zoning and Building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Parking and Transportation Standards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ighlight>
                  <a:srgbClr val="FFFF00"/>
                </a:highlight>
              </a:rPr>
              <a:t>Affordable Housing Incentives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Process Improvements</a:t>
            </a:r>
          </a:p>
          <a:p>
            <a:r>
              <a:rPr lang="en-US" b="1" dirty="0">
                <a:solidFill>
                  <a:srgbClr val="002060"/>
                </a:solidFill>
              </a:rPr>
              <a:t>“</a:t>
            </a:r>
            <a:r>
              <a:rPr lang="en-US" b="1" i="1" dirty="0">
                <a:solidFill>
                  <a:srgbClr val="002060"/>
                </a:solidFill>
              </a:rPr>
              <a:t>Explore the use of a Multifamily Tax Exemption (MFTE) program for affordable housing</a:t>
            </a:r>
            <a:r>
              <a:rPr lang="en-US" b="1" dirty="0">
                <a:solidFill>
                  <a:srgbClr val="002060"/>
                </a:solidFill>
              </a:rPr>
              <a:t>”</a:t>
            </a:r>
          </a:p>
        </p:txBody>
      </p:sp>
      <p:sp>
        <p:nvSpPr>
          <p:cNvPr id="34" name="Date Placeholder 33">
            <a:extLst>
              <a:ext uri="{FF2B5EF4-FFF2-40B4-BE49-F238E27FC236}">
                <a16:creationId xmlns:a16="http://schemas.microsoft.com/office/drawing/2014/main" id="{D30A968E-AB03-4BB5-BF8E-EB31DFD33B1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EF76E7-2EBE-4103-B764-AD23619BE076}" type="datetime1">
              <a:rPr lang="en-US" smtClean="0"/>
              <a:pPr/>
              <a:t>9/16/2022</a:t>
            </a:fld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5789CCB9-138D-4D90-8AFB-AC5C73612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1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7308E9F-3EFA-15AB-3325-D556730FF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199" y="465137"/>
            <a:ext cx="459278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93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74BB8A-7BAA-4A6E-9CC4-CB382C68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02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055465-EA9F-436E-A0C3-64912E06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606" y="2211482"/>
            <a:ext cx="6674802" cy="154150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the Multifamily Tax Exemption (MFTE) Program?</a:t>
            </a:r>
          </a:p>
        </p:txBody>
      </p:sp>
    </p:spTree>
    <p:extLst>
      <p:ext uri="{BB962C8B-B14F-4D97-AF65-F5344CB8AC3E}">
        <p14:creationId xmlns:p14="http://schemas.microsoft.com/office/powerpoint/2010/main" val="1912012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503C-8DCE-510C-7A58-626E8A3E63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7AE72A-09B6-4D56-855D-4360BD34791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0ECCC-06C5-EEDD-D107-105E643E4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15CBE3-DC83-37D9-0EF3-E48E3DD8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6" y="635352"/>
            <a:ext cx="5816685" cy="1344277"/>
          </a:xfrm>
        </p:spPr>
        <p:txBody>
          <a:bodyPr>
            <a:noAutofit/>
          </a:bodyPr>
          <a:lstStyle/>
          <a:p>
            <a:r>
              <a:rPr lang="en-US" sz="5400" dirty="0"/>
              <a:t>MFTE Overview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7B81F-5DF6-0740-08F2-8E4E2915A122}"/>
              </a:ext>
            </a:extLst>
          </p:cNvPr>
          <p:cNvSpPr txBox="1"/>
          <p:nvPr/>
        </p:nvSpPr>
        <p:spPr>
          <a:xfrm>
            <a:off x="1329179" y="1913641"/>
            <a:ext cx="93136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First created in 1995; available to Othello in 2021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This is a property tax exemption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Tax exemption is for 12- or 20-years, depending on program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Applies to new construction, conversion, and rehabilitation of multifamily residential improvements; does not apply to land or non-residential improvements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Must create at least 4 new units of housing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20% of the units must be affordable to low- and moderate-income households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remaining 80% can be market rate but still receive property tax exemption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/>
              <a:t>City must designate target areas for where incentive can be used</a:t>
            </a:r>
          </a:p>
        </p:txBody>
      </p:sp>
    </p:spTree>
    <p:extLst>
      <p:ext uri="{BB962C8B-B14F-4D97-AF65-F5344CB8AC3E}">
        <p14:creationId xmlns:p14="http://schemas.microsoft.com/office/powerpoint/2010/main" val="1857574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503C-8DCE-510C-7A58-626E8A3E63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7AE72A-09B6-4D56-855D-4360BD34791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0ECCC-06C5-EEDD-D107-105E643E4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15CBE3-DC83-37D9-0EF3-E48E3DD8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6" y="635352"/>
            <a:ext cx="9474285" cy="1344277"/>
          </a:xfrm>
        </p:spPr>
        <p:txBody>
          <a:bodyPr>
            <a:noAutofit/>
          </a:bodyPr>
          <a:lstStyle/>
          <a:p>
            <a:r>
              <a:rPr lang="en-US" sz="5400" dirty="0"/>
              <a:t>12- and 20-year programs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7B81F-5DF6-0740-08F2-8E4E2915A122}"/>
              </a:ext>
            </a:extLst>
          </p:cNvPr>
          <p:cNvSpPr txBox="1"/>
          <p:nvPr/>
        </p:nvSpPr>
        <p:spPr>
          <a:xfrm>
            <a:off x="1329179" y="1913641"/>
            <a:ext cx="9313683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12-year program: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 at least 4 units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20% set aside for low- and moderate-income households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Remaining 80% can be market rate housing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20-year program: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Create at least 4 units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Sell at least 25% of the units to a qualified nonprofit or local government</a:t>
            </a:r>
          </a:p>
          <a:p>
            <a:pPr marL="12001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These units must be assured to be permanent affordable homeownership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Remaining 75% of units can be rented or sold at market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7503C-8DCE-510C-7A58-626E8A3E633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37AE72A-09B6-4D56-855D-4360BD347914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0ECCC-06C5-EEDD-D107-105E643E4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315CBE3-DC83-37D9-0EF3-E48E3DD84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956" y="635352"/>
            <a:ext cx="9474285" cy="1344277"/>
          </a:xfrm>
        </p:spPr>
        <p:txBody>
          <a:bodyPr>
            <a:noAutofit/>
          </a:bodyPr>
          <a:lstStyle/>
          <a:p>
            <a:r>
              <a:rPr lang="en-US" sz="5400" dirty="0"/>
              <a:t>Key Definitions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7B81F-5DF6-0740-08F2-8E4E2915A122}"/>
              </a:ext>
            </a:extLst>
          </p:cNvPr>
          <p:cNvSpPr txBox="1"/>
          <p:nvPr/>
        </p:nvSpPr>
        <p:spPr>
          <a:xfrm>
            <a:off x="1329179" y="1913641"/>
            <a:ext cx="931368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Low-income household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Persons living together in a household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Income is at or below 80% of median family income adjusted for family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Moderate-income Household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Persons living together in a household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Income is more than 80% but is at or below 115% of median family income adjusted for family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Affordable housing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Monthly housing costs, including utilities, do not exceed 30% of household income</a:t>
            </a:r>
          </a:p>
        </p:txBody>
      </p:sp>
    </p:spTree>
    <p:extLst>
      <p:ext uri="{BB962C8B-B14F-4D97-AF65-F5344CB8AC3E}">
        <p14:creationId xmlns:p14="http://schemas.microsoft.com/office/powerpoint/2010/main" val="1780990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28A24FD-CE7C-B130-BB36-B7ED95E5B2BD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9969991"/>
              </p:ext>
            </p:extLst>
          </p:nvPr>
        </p:nvGraphicFramePr>
        <p:xfrm>
          <a:off x="1102935" y="2290713"/>
          <a:ext cx="10060365" cy="2944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973">
                  <a:extLst>
                    <a:ext uri="{9D8B030D-6E8A-4147-A177-3AD203B41FA5}">
                      <a16:colId xmlns:a16="http://schemas.microsoft.com/office/drawing/2014/main" val="2488675933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1089177755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1651188160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679898117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3786010033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2660590146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3727177001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345137135"/>
                    </a:ext>
                  </a:extLst>
                </a:gridCol>
                <a:gridCol w="1083424">
                  <a:extLst>
                    <a:ext uri="{9D8B030D-6E8A-4147-A177-3AD203B41FA5}">
                      <a16:colId xmlns:a16="http://schemas.microsoft.com/office/drawing/2014/main" val="1153659658"/>
                    </a:ext>
                  </a:extLst>
                </a:gridCol>
              </a:tblGrid>
              <a:tr h="301550">
                <a:tc rowSpan="2"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8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Household Size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878993"/>
                  </a:ext>
                </a:extLst>
              </a:tr>
              <a:tr h="301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PERSON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 PERSONS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856390"/>
                  </a:ext>
                </a:extLst>
              </a:tr>
              <a:tr h="588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80% AMI 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(Low Income)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44,240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50,560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56,880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63,120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68,240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73,280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78,320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83,360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2166355"/>
                  </a:ext>
                </a:extLst>
              </a:tr>
              <a:tr h="536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 AMI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55,300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63,200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71,100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78,900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85,300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91,600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97,900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104,200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1471538"/>
                  </a:ext>
                </a:extLst>
              </a:tr>
              <a:tr h="88968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115% AMI 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(Moderate Income)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63,595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72,680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81,765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90,735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98,095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105,340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112,585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119,830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149334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245E4-C15F-9031-EF44-0971162288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B00CE-1DEC-95D9-061A-012FA054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C9109-2986-B3C5-7AD5-3A8801FF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4" y="539225"/>
            <a:ext cx="10267766" cy="1441975"/>
          </a:xfrm>
        </p:spPr>
        <p:txBody>
          <a:bodyPr>
            <a:normAutofit/>
          </a:bodyPr>
          <a:lstStyle/>
          <a:p>
            <a:r>
              <a:rPr lang="en-US" dirty="0"/>
              <a:t>Income Limits </a:t>
            </a:r>
            <a:r>
              <a:rPr lang="en-US" sz="4900" dirty="0"/>
              <a:t>(2022)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72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E245E4-C15F-9031-EF44-09711622886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0EA6C54-2562-43EA-9A1B-F808D04718E7}" type="datetime1">
              <a:rPr lang="en-US" smtClean="0"/>
              <a:t>9/16/2022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1B00CE-1DEC-95D9-061A-012FA054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EC9109-2986-B3C5-7AD5-3A8801FF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34" y="539225"/>
            <a:ext cx="10267766" cy="1441975"/>
          </a:xfrm>
        </p:spPr>
        <p:txBody>
          <a:bodyPr>
            <a:normAutofit/>
          </a:bodyPr>
          <a:lstStyle/>
          <a:p>
            <a:r>
              <a:rPr lang="en-US" dirty="0"/>
              <a:t>Rent Limits </a:t>
            </a:r>
            <a:r>
              <a:rPr lang="en-US" sz="4900" dirty="0"/>
              <a:t>(2022)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079D4B-69E6-A80D-5419-4A9B55A3B1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105129"/>
              </p:ext>
            </p:extLst>
          </p:nvPr>
        </p:nvGraphicFramePr>
        <p:xfrm>
          <a:off x="1074656" y="2281287"/>
          <a:ext cx="9634193" cy="26969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4683">
                  <a:extLst>
                    <a:ext uri="{9D8B030D-6E8A-4147-A177-3AD203B41FA5}">
                      <a16:colId xmlns:a16="http://schemas.microsoft.com/office/drawing/2014/main" val="3589728704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3087664056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323029517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521805863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2666828772"/>
                    </a:ext>
                  </a:extLst>
                </a:gridCol>
                <a:gridCol w="1553902">
                  <a:extLst>
                    <a:ext uri="{9D8B030D-6E8A-4147-A177-3AD203B41FA5}">
                      <a16:colId xmlns:a16="http://schemas.microsoft.com/office/drawing/2014/main" val="3127144771"/>
                    </a:ext>
                  </a:extLst>
                </a:gridCol>
              </a:tblGrid>
              <a:tr h="30530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Income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Bedrooms (People)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64719"/>
                  </a:ext>
                </a:extLst>
              </a:tr>
              <a:tr h="3053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Efficiency (1.0)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Bedroom (2.0)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Bedrooms (3.0)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Bedrooms (4.0)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Bedrooms (5.0)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7396411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80% AMI 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(Low Income)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1,106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1,264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1,422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1,578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1,706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954761"/>
                  </a:ext>
                </a:extLst>
              </a:tr>
              <a:tr h="5427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100% AMI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1,382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1,580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1,777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1,972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2,132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5896419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115% AMI </a:t>
                      </a:r>
                      <a:b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(Moderate Income)</a:t>
                      </a:r>
                      <a:endParaRPr lang="en-US" sz="20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1,589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1,817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2,044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2,268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2,452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258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528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nimalist Presentation">
      <a:dk1>
        <a:sysClr val="windowText" lastClr="000000"/>
      </a:dk1>
      <a:lt1>
        <a:sysClr val="window" lastClr="FFFFFF"/>
      </a:lt1>
      <a:dk2>
        <a:srgbClr val="ABABAB"/>
      </a:dk2>
      <a:lt2>
        <a:srgbClr val="F2F1EE"/>
      </a:lt2>
      <a:accent1>
        <a:srgbClr val="D8D2CD"/>
      </a:accent1>
      <a:accent2>
        <a:srgbClr val="C0C9C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Biome Light"/>
        <a:ea typeface=""/>
        <a:cs typeface=""/>
      </a:majorFont>
      <a:minorFont>
        <a:latin typeface="Biom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ist color presentation_Win32_LW_v2.potx" id="{B7F4C684-7BE5-4BD8-BEBE-7F207A45F474}" vid="{9091DE1E-F617-4C59-950B-F96736B889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976319-4513-485C-AD3A-E56C39927A38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A1B7BBB-8F46-4BA8-85EC-2ECC1D2E3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3A10211-FBDE-44DA-8AD6-29E596B29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Minimalist color presentation</Template>
  <TotalTime>168</TotalTime>
  <Words>832</Words>
  <Application>Microsoft Office PowerPoint</Application>
  <PresentationFormat>Widescreen</PresentationFormat>
  <Paragraphs>207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Biome Light</vt:lpstr>
      <vt:lpstr>Calibri</vt:lpstr>
      <vt:lpstr>Office Theme</vt:lpstr>
      <vt:lpstr>Othello Multifamily Tax Exemption Program Study</vt:lpstr>
      <vt:lpstr>Agenda</vt:lpstr>
      <vt:lpstr>Housing Action Plan</vt:lpstr>
      <vt:lpstr>What is the Multifamily Tax Exemption (MFTE) Program?</vt:lpstr>
      <vt:lpstr>MFTE Overview</vt:lpstr>
      <vt:lpstr>12- and 20-year programs</vt:lpstr>
      <vt:lpstr>Key Definitions</vt:lpstr>
      <vt:lpstr>Income Limits (2022)</vt:lpstr>
      <vt:lpstr>Rent Limits (2022)</vt:lpstr>
      <vt:lpstr>Market Rents (Snapshot)</vt:lpstr>
      <vt:lpstr>Where allowed</vt:lpstr>
      <vt:lpstr>Tax benefits and impacts</vt:lpstr>
      <vt:lpstr>Tax Benefits</vt:lpstr>
      <vt:lpstr>Tax Impacts</vt:lpstr>
      <vt:lpstr>What should be considered?</vt:lpstr>
      <vt:lpstr>Questions-Discussion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Othello Multifamily Tax Exemption Program Study</dc:title>
  <dc:creator>David Stalheim</dc:creator>
  <cp:lastModifiedBy>Anne Henning</cp:lastModifiedBy>
  <cp:revision>8</cp:revision>
  <dcterms:created xsi:type="dcterms:W3CDTF">2022-09-12T23:10:11Z</dcterms:created>
  <dcterms:modified xsi:type="dcterms:W3CDTF">2022-09-16T20:43:58Z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