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notesSlides/notesSlide11.xml" ContentType="application/vnd.openxmlformats-officedocument.presentationml.notesSlide+xml"/>
  <Override PartName="/ppt/slideLayouts/slideLayout4.xml" ContentType="application/vnd.openxmlformats-officedocument.presentationml.slideLayout+xml"/>
  <Override PartName="/docProps/app.xml" ContentType="application/vnd.openxmlformats-officedocument.extended-properties+xml"/>
  <Override PartName="/ppt/notesSlides/notesSlide16.xml" ContentType="application/vnd.openxmlformats-officedocument.presentationml.notesSlide+xml"/>
  <Override PartName="/ppt/slides/slide18.xml" ContentType="application/vnd.openxmlformats-officedocument.presentationml.slide+xml"/>
  <Override PartName="/docProps/core.xml" ContentType="application/vnd.openxmlformats-package.core-properties+xml"/>
  <Override PartName="/ppt/notesSlides/notesSlide4.xml" ContentType="application/vnd.openxmlformats-officedocument.presentationml.notesSlide+xml"/>
  <Override PartName="/ppt/slides/slide2.xml" ContentType="application/vnd.openxmlformats-officedocument.presentationml.slide+xml"/>
  <Override PartName="/ppt/slideLayouts/slideLayout9.xml" ContentType="application/vnd.openxmlformats-officedocument.presentationml.slideLayout+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18.xml" ContentType="application/vnd.openxmlformats-officedocument.presentationml.notesSlide+xml"/>
  <Override PartName="/ppt/viewProps.xml" ContentType="application/vnd.openxmlformats-officedocument.presentationml.viewProps+xml"/>
  <Override PartName="/ppt/notesSlides/notesSlide17.xml" ContentType="application/vnd.openxmlformats-officedocument.presentationml.notesSlide+xml"/>
  <Override PartName="/ppt/notesSlides/notesSlide1.xml" ContentType="application/vnd.openxmlformats-officedocument.presentationml.notesSlide+xml"/>
  <Override PartName="/ppt/slides/slide7.xml" ContentType="application/vnd.openxmlformats-officedocument.presentationml.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19.xml" ContentType="application/vnd.openxmlformats-officedocument.presentationml.notesSlide+xml"/>
  <Override PartName="/ppt/notesSlides/notesSlide5.xml" ContentType="application/vnd.openxmlformats-officedocument.presentationml.notesSlide+xml"/>
  <Override PartName="/ppt/slides/slide3.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1.xml" ContentType="application/vnd.openxmlformats-officedocument.presentationml.slide+xml"/>
  <Override PartName="/ppt/slideLayouts/slideLayout8.xml" ContentType="application/vnd.openxmlformats-officedocument.presentationml.slideLayout+xml"/>
  <Override PartName="/ppt/presProps.xml" ContentType="application/vnd.openxmlformats-officedocument.presentationml.presProps+xml"/>
  <Override PartName="/ppt/slideLayouts/slideLayout18.xml" ContentType="application/vnd.openxmlformats-officedocument.presentationml.slideLayout+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Layouts/slideLayout12.xml" ContentType="application/vnd.openxmlformats-officedocument.presentationml.slideLayout+xml"/>
  <Override PartName="/ppt/slides/slide16.xml" ContentType="application/vnd.openxmlformats-officedocument.presentationml.slide+xml"/>
  <Override PartName="/ppt/slideLayouts/slideLayout13.xml" ContentType="application/vnd.openxmlformats-officedocument.presentationml.slideLayout+xml"/>
  <Override PartName="/ppt/slides/slide1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Layouts/slideLayout15.xml" ContentType="application/vnd.openxmlformats-officedocument.presentationml.slideLayout+xml"/>
  <Override PartName="/ppt/slides/slide11.xml" ContentType="application/vnd.openxmlformats-officedocument.presentationml.slide+xml"/>
  <Override PartName="/ppt/slideLayouts/slideLayout16.xml" ContentType="application/vnd.openxmlformats-officedocument.presentationml.slideLayout+xml"/>
  <Override PartName="/ppt/slides/slide12.xml" ContentType="application/vnd.openxmlformats-officedocument.presentationml.slide+xml"/>
  <Override PartName="/ppt/slideLayouts/slideLayout17.xml" ContentType="application/vnd.openxmlformats-officedocument.presentationml.slideLayout+xml"/>
  <Override PartName="/ppt/slides/slide13.xml" ContentType="application/vnd.openxmlformats-officedocument.presentationml.slide+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s/slide19.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21"/>
  </p:notesMasterIdLst>
  <p:sldIdLst>
    <p:sldId id="410" r:id="rId2"/>
    <p:sldId id="417" r:id="rId3"/>
    <p:sldId id="259" r:id="rId4"/>
    <p:sldId id="261" r:id="rId5"/>
    <p:sldId id="262" r:id="rId6"/>
    <p:sldId id="263" r:id="rId7"/>
    <p:sldId id="264" r:id="rId8"/>
    <p:sldId id="265" r:id="rId9"/>
    <p:sldId id="266" r:id="rId10"/>
    <p:sldId id="267" r:id="rId11"/>
    <p:sldId id="268" r:id="rId12"/>
    <p:sldId id="269" r:id="rId13"/>
    <p:sldId id="418" r:id="rId14"/>
    <p:sldId id="419" r:id="rId15"/>
    <p:sldId id="272" r:id="rId16"/>
    <p:sldId id="273" r:id="rId17"/>
    <p:sldId id="274" r:id="rId18"/>
    <p:sldId id="275" r:id="rId19"/>
    <p:sldId id="41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C9896"/>
    <a:srgbClr val="B8D336"/>
    <a:srgbClr val="FFE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05" d="100"/>
          <a:sy n="105" d="100"/>
        </p:scale>
        <p:origin x="774"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326D63-A0FB-4605-B05D-24C06B691BD7}"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7F600-5F94-433D-A6B4-765E847231BC}" type="slidenum">
              <a:rPr lang="en-US" smtClean="0"/>
              <a:t>‹#›</a:t>
            </a:fld>
            <a:endParaRPr lang="en-US"/>
          </a:p>
        </p:txBody>
      </p:sp>
    </p:spTree>
    <p:extLst>
      <p:ext uri="{BB962C8B-B14F-4D97-AF65-F5344CB8AC3E}">
        <p14:creationId xmlns:p14="http://schemas.microsoft.com/office/powerpoint/2010/main" val="169367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FF77570E-C55F-4506-AC90-D0915188DBC9}" type="slidenum">
              <a:rPr lang="en-US" smtClean="0"/>
              <a:t>1</a:t>
            </a:fld>
            <a:endParaRPr lang="en-US"/>
          </a:p>
        </p:txBody>
      </p:sp>
    </p:spTree>
    <p:extLst>
      <p:ext uri="{BB962C8B-B14F-4D97-AF65-F5344CB8AC3E}">
        <p14:creationId xmlns:p14="http://schemas.microsoft.com/office/powerpoint/2010/main" val="400410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26D37-7F18-E813-B087-BC9A4330B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8F901-6EDE-1CA8-D1E6-EEE791B31D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F16A2-5DCC-668A-FEF0-67EDCC86BE24}"/>
              </a:ext>
            </a:extLst>
          </p:cNvPr>
          <p:cNvSpPr>
            <a:spLocks noGrp="1"/>
          </p:cNvSpPr>
          <p:nvPr>
            <p:ph type="body" idx="1"/>
          </p:nvPr>
        </p:nvSpPr>
        <p:spPr/>
        <p:txBody>
          <a:bodyPr/>
          <a:lstStyle/>
          <a:p>
            <a:endParaRPr lang="en-US" dirty="0">
              <a:highlight>
                <a:srgbClr val="FFFF00"/>
              </a:highlight>
            </a:endParaRPr>
          </a:p>
        </p:txBody>
      </p:sp>
      <p:sp>
        <p:nvSpPr>
          <p:cNvPr id="4" name="Slide Number Placeholder 3">
            <a:extLst>
              <a:ext uri="{FF2B5EF4-FFF2-40B4-BE49-F238E27FC236}">
                <a16:creationId xmlns:a16="http://schemas.microsoft.com/office/drawing/2014/main" id="{1D7B5163-3974-6601-7814-0404AB793334}"/>
              </a:ext>
            </a:extLst>
          </p:cNvPr>
          <p:cNvSpPr>
            <a:spLocks noGrp="1"/>
          </p:cNvSpPr>
          <p:nvPr>
            <p:ph type="sldNum" sz="quarter" idx="5"/>
          </p:nvPr>
        </p:nvSpPr>
        <p:spPr/>
        <p:txBody>
          <a:bodyPr/>
          <a:lstStyle/>
          <a:p>
            <a:fld id="{FF77570E-C55F-4506-AC90-D0915188DBC9}" type="slidenum">
              <a:rPr lang="en-US" smtClean="0"/>
              <a:t>19</a:t>
            </a:fld>
            <a:endParaRPr lang="en-US"/>
          </a:p>
        </p:txBody>
      </p:sp>
    </p:spTree>
    <p:extLst>
      <p:ext uri="{BB962C8B-B14F-4D97-AF65-F5344CB8AC3E}">
        <p14:creationId xmlns:p14="http://schemas.microsoft.com/office/powerpoint/2010/main" val="1419095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C5BE5-E8D7-8E6F-60CA-CEAAD26CE8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4053C1-70F9-DB32-96DB-1760526233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2AF1D4-6004-FD3F-5915-17F4184D8CCB}"/>
              </a:ext>
            </a:extLst>
          </p:cNvPr>
          <p:cNvSpPr>
            <a:spLocks noGrp="1"/>
          </p:cNvSpPr>
          <p:nvPr>
            <p:ph type="dt" sz="half" idx="10"/>
          </p:nvPr>
        </p:nvSpPr>
        <p:spPr/>
        <p:txBody>
          <a:bodyPr/>
          <a:lstStyle/>
          <a:p>
            <a:fld id="{F547F079-6369-4EA4-81CD-F7195AA8C1C2}" type="datetimeFigureOut">
              <a:rPr lang="en-US" smtClean="0"/>
              <a:pPr/>
              <a:t>4/9/2026</a:t>
            </a:fld>
            <a:endParaRPr lang="en-US"/>
          </a:p>
        </p:txBody>
      </p:sp>
      <p:sp>
        <p:nvSpPr>
          <p:cNvPr id="5" name="Footer Placeholder 4">
            <a:extLst>
              <a:ext uri="{FF2B5EF4-FFF2-40B4-BE49-F238E27FC236}">
                <a16:creationId xmlns:a16="http://schemas.microsoft.com/office/drawing/2014/main" id="{F9D26003-1458-8272-7658-B35B3EC90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FD424B-12DC-CB1B-3E0B-A7741F47B5D3}"/>
              </a:ext>
            </a:extLst>
          </p:cNvPr>
          <p:cNvSpPr>
            <a:spLocks noGrp="1"/>
          </p:cNvSpPr>
          <p:nvPr>
            <p:ph type="sldNum" sz="quarter" idx="12"/>
          </p:nvPr>
        </p:nvSpPr>
        <p:spPr/>
        <p:txBody>
          <a:bodyPr/>
          <a:lstStyle/>
          <a:p>
            <a:fld id="{1E1885DA-AE3F-4587-A380-A0F94A440339}" type="slidenum">
              <a:rPr lang="en-US" smtClean="0"/>
              <a:pPr/>
              <a:t>‹#›</a:t>
            </a:fld>
            <a:endParaRPr lang="en-US"/>
          </a:p>
        </p:txBody>
      </p:sp>
    </p:spTree>
    <p:extLst>
      <p:ext uri="{BB962C8B-B14F-4D97-AF65-F5344CB8AC3E}">
        <p14:creationId xmlns:p14="http://schemas.microsoft.com/office/powerpoint/2010/main" val="3224009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E5EE-C701-FF68-FD8D-40BC9349A7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397018-B297-D01A-B396-90D18C94D8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54BD1-AC09-7254-5501-41E7F8DE250E}"/>
              </a:ext>
            </a:extLst>
          </p:cNvPr>
          <p:cNvSpPr>
            <a:spLocks noGrp="1"/>
          </p:cNvSpPr>
          <p:nvPr>
            <p:ph type="dt" sz="half" idx="10"/>
          </p:nvPr>
        </p:nvSpPr>
        <p:spPr/>
        <p:txBody>
          <a:bodyPr/>
          <a:lstStyle/>
          <a:p>
            <a:fld id="{F547F079-6369-4EA4-81CD-F7195AA8C1C2}" type="datetimeFigureOut">
              <a:rPr lang="en-US" smtClean="0"/>
              <a:pPr/>
              <a:t>4/9/2026</a:t>
            </a:fld>
            <a:endParaRPr lang="en-US"/>
          </a:p>
        </p:txBody>
      </p:sp>
      <p:sp>
        <p:nvSpPr>
          <p:cNvPr id="5" name="Footer Placeholder 4">
            <a:extLst>
              <a:ext uri="{FF2B5EF4-FFF2-40B4-BE49-F238E27FC236}">
                <a16:creationId xmlns:a16="http://schemas.microsoft.com/office/drawing/2014/main" id="{3AE151F1-2445-DE60-9EA7-8D3A310FC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92EB57-80B0-B5A6-9DC2-49591D94380F}"/>
              </a:ext>
            </a:extLst>
          </p:cNvPr>
          <p:cNvSpPr>
            <a:spLocks noGrp="1"/>
          </p:cNvSpPr>
          <p:nvPr>
            <p:ph type="sldNum" sz="quarter" idx="12"/>
          </p:nvPr>
        </p:nvSpPr>
        <p:spPr/>
        <p:txBody>
          <a:bodyPr/>
          <a:lstStyle/>
          <a:p>
            <a:fld id="{1E1885DA-AE3F-4587-A380-A0F94A440339}" type="slidenum">
              <a:rPr lang="en-US" smtClean="0"/>
              <a:pPr/>
              <a:t>‹#›</a:t>
            </a:fld>
            <a:endParaRPr lang="en-US"/>
          </a:p>
        </p:txBody>
      </p:sp>
    </p:spTree>
    <p:extLst>
      <p:ext uri="{BB962C8B-B14F-4D97-AF65-F5344CB8AC3E}">
        <p14:creationId xmlns:p14="http://schemas.microsoft.com/office/powerpoint/2010/main" val="3912150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4B4D7-811C-6515-E016-CBC155A256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A11FC4-388E-F176-FA8C-57C28A65B5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5A497-B169-9ABA-2A1A-DA7DB3B5947F}"/>
              </a:ext>
            </a:extLst>
          </p:cNvPr>
          <p:cNvSpPr>
            <a:spLocks noGrp="1"/>
          </p:cNvSpPr>
          <p:nvPr>
            <p:ph type="dt" sz="half" idx="10"/>
          </p:nvPr>
        </p:nvSpPr>
        <p:spPr/>
        <p:txBody>
          <a:bodyPr/>
          <a:lstStyle/>
          <a:p>
            <a:fld id="{F547F079-6369-4EA4-81CD-F7195AA8C1C2}" type="datetimeFigureOut">
              <a:rPr lang="en-US" smtClean="0"/>
              <a:pPr/>
              <a:t>4/9/2026</a:t>
            </a:fld>
            <a:endParaRPr lang="en-US"/>
          </a:p>
        </p:txBody>
      </p:sp>
      <p:sp>
        <p:nvSpPr>
          <p:cNvPr id="5" name="Footer Placeholder 4">
            <a:extLst>
              <a:ext uri="{FF2B5EF4-FFF2-40B4-BE49-F238E27FC236}">
                <a16:creationId xmlns:a16="http://schemas.microsoft.com/office/drawing/2014/main" id="{CAD6116A-A8D1-4EE1-0EBD-CEA164128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9490C-2D72-5E33-40B5-7CB372221A41}"/>
              </a:ext>
            </a:extLst>
          </p:cNvPr>
          <p:cNvSpPr>
            <a:spLocks noGrp="1"/>
          </p:cNvSpPr>
          <p:nvPr>
            <p:ph type="sldNum" sz="quarter" idx="12"/>
          </p:nvPr>
        </p:nvSpPr>
        <p:spPr/>
        <p:txBody>
          <a:bodyPr/>
          <a:lstStyle/>
          <a:p>
            <a:fld id="{1E1885DA-AE3F-4587-A380-A0F94A440339}" type="slidenum">
              <a:rPr lang="en-US" smtClean="0"/>
              <a:pPr/>
              <a:t>‹#›</a:t>
            </a:fld>
            <a:endParaRPr lang="en-US"/>
          </a:p>
        </p:txBody>
      </p:sp>
    </p:spTree>
    <p:extLst>
      <p:ext uri="{BB962C8B-B14F-4D97-AF65-F5344CB8AC3E}">
        <p14:creationId xmlns:p14="http://schemas.microsoft.com/office/powerpoint/2010/main" val="553370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5E2B7704-6C15-4BA2-9D90-60908315BFCC}"/>
              </a:ext>
            </a:extLst>
          </p:cNvPr>
          <p:cNvSpPr>
            <a:spLocks noGrp="1"/>
          </p:cNvSpPr>
          <p:nvPr>
            <p:ph type="pic" sz="quarter" idx="10"/>
          </p:nvPr>
        </p:nvSpPr>
        <p:spPr>
          <a:xfrm>
            <a:off x="0" y="0"/>
            <a:ext cx="12192000" cy="6858000"/>
          </a:xfrm>
          <a:solidFill>
            <a:schemeClr val="bg1">
              <a:lumMod val="95000"/>
            </a:schemeClr>
          </a:solidFill>
        </p:spPr>
        <p:txBody>
          <a:bodyPr/>
          <a:lstStyle/>
          <a:p>
            <a:r>
              <a:rPr lang="en-US"/>
              <a:t>Click icon to add picture</a:t>
            </a:r>
          </a:p>
        </p:txBody>
      </p:sp>
      <p:sp>
        <p:nvSpPr>
          <p:cNvPr id="3" name="Subtitle 2">
            <a:extLst>
              <a:ext uri="{FF2B5EF4-FFF2-40B4-BE49-F238E27FC236}">
                <a16:creationId xmlns:a16="http://schemas.microsoft.com/office/drawing/2014/main" id="{2D2F8166-CE38-46EE-85F9-6B2BEF764D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187A528C-57D0-4080-AC4F-BB8148521727}"/>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en-US"/>
              <a:t>Click to edit Master title style</a:t>
            </a:r>
            <a:endParaRPr lang="en-US" dirty="0"/>
          </a:p>
        </p:txBody>
      </p:sp>
    </p:spTree>
    <p:extLst>
      <p:ext uri="{BB962C8B-B14F-4D97-AF65-F5344CB8AC3E}">
        <p14:creationId xmlns:p14="http://schemas.microsoft.com/office/powerpoint/2010/main" val="2033757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5E2B7704-6C15-4BA2-9D90-60908315BFCC}"/>
              </a:ext>
            </a:extLst>
          </p:cNvPr>
          <p:cNvSpPr>
            <a:spLocks noGrp="1"/>
          </p:cNvSpPr>
          <p:nvPr>
            <p:ph type="pic" sz="quarter" idx="10"/>
          </p:nvPr>
        </p:nvSpPr>
        <p:spPr>
          <a:xfrm>
            <a:off x="0" y="0"/>
            <a:ext cx="12192000" cy="6858000"/>
          </a:xfrm>
          <a:solidFill>
            <a:schemeClr val="bg1">
              <a:lumMod val="95000"/>
            </a:schemeClr>
          </a:solidFill>
        </p:spPr>
        <p:txBody>
          <a:bodyPr/>
          <a:lstStyle/>
          <a:p>
            <a:r>
              <a:rPr lang="en-US"/>
              <a:t>Click icon to add picture</a:t>
            </a:r>
          </a:p>
        </p:txBody>
      </p:sp>
      <p:sp>
        <p:nvSpPr>
          <p:cNvPr id="3" name="Subtitle 2">
            <a:extLst>
              <a:ext uri="{FF2B5EF4-FFF2-40B4-BE49-F238E27FC236}">
                <a16:creationId xmlns:a16="http://schemas.microsoft.com/office/drawing/2014/main" id="{2D2F8166-CE38-46EE-85F9-6B2BEF764D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187A528C-57D0-4080-AC4F-BB8148521727}"/>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en-US"/>
              <a:t>Click to edit Master title style</a:t>
            </a:r>
            <a:endParaRPr lang="en-US" dirty="0"/>
          </a:p>
        </p:txBody>
      </p:sp>
    </p:spTree>
    <p:extLst>
      <p:ext uri="{BB962C8B-B14F-4D97-AF65-F5344CB8AC3E}">
        <p14:creationId xmlns:p14="http://schemas.microsoft.com/office/powerpoint/2010/main" val="3463661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65B8EEAE-C973-48F8-8830-6755FCAFC82C}"/>
              </a:ext>
            </a:extLst>
          </p:cNvPr>
          <p:cNvSpPr>
            <a:spLocks noGrp="1"/>
          </p:cNvSpPr>
          <p:nvPr>
            <p:ph type="pic" sz="quarter" idx="10"/>
          </p:nvPr>
        </p:nvSpPr>
        <p:spPr>
          <a:xfrm>
            <a:off x="0" y="0"/>
            <a:ext cx="12192000" cy="6858000"/>
          </a:xfrm>
          <a:solidFill>
            <a:schemeClr val="bg1">
              <a:lumMod val="95000"/>
            </a:schemeClr>
          </a:solidFill>
        </p:spPr>
        <p:txBody>
          <a:bodyPr/>
          <a:lstStyle/>
          <a:p>
            <a:r>
              <a:rPr lang="en-US"/>
              <a:t>Click icon to add picture</a:t>
            </a:r>
          </a:p>
        </p:txBody>
      </p:sp>
      <p:sp>
        <p:nvSpPr>
          <p:cNvPr id="3" name="Text Placeholder 2">
            <a:extLst>
              <a:ext uri="{FF2B5EF4-FFF2-40B4-BE49-F238E27FC236}">
                <a16:creationId xmlns:a16="http://schemas.microsoft.com/office/drawing/2014/main" id="{9824730A-8829-4929-A0FB-045F0795B8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BB6A91D2-D474-40D9-99FC-A1E90B655DC3}"/>
              </a:ext>
            </a:extLst>
          </p:cNvPr>
          <p:cNvSpPr>
            <a:spLocks noGrp="1"/>
          </p:cNvSpPr>
          <p:nvPr>
            <p:ph type="title"/>
          </p:nvPr>
        </p:nvSpPr>
        <p:spPr>
          <a:xfrm>
            <a:off x="831850" y="1709738"/>
            <a:ext cx="10515600" cy="2852737"/>
          </a:xfrm>
        </p:spPr>
        <p:txBody>
          <a:bodyPr anchor="b">
            <a:normAutofit/>
          </a:bodyPr>
          <a:lstStyle>
            <a:lvl1pPr>
              <a:defRPr sz="5000"/>
            </a:lvl1pPr>
          </a:lstStyle>
          <a:p>
            <a:r>
              <a:rPr lang="en-US"/>
              <a:t>Click to edit Master title style</a:t>
            </a:r>
            <a:endParaRPr lang="en-US" dirty="0"/>
          </a:p>
        </p:txBody>
      </p:sp>
    </p:spTree>
    <p:extLst>
      <p:ext uri="{BB962C8B-B14F-4D97-AF65-F5344CB8AC3E}">
        <p14:creationId xmlns:p14="http://schemas.microsoft.com/office/powerpoint/2010/main" val="472312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4 Team Photo">
    <p:spTree>
      <p:nvGrpSpPr>
        <p:cNvPr id="1" name=""/>
        <p:cNvGrpSpPr/>
        <p:nvPr/>
      </p:nvGrpSpPr>
      <p:grpSpPr>
        <a:xfrm>
          <a:off x="0" y="0"/>
          <a:ext cx="0" cy="0"/>
          <a:chOff x="0" y="0"/>
          <a:chExt cx="0" cy="0"/>
        </a:xfrm>
      </p:grpSpPr>
      <p:sp>
        <p:nvSpPr>
          <p:cNvPr id="16" name="Right Picture">
            <a:extLst>
              <a:ext uri="{FF2B5EF4-FFF2-40B4-BE49-F238E27FC236}">
                <a16:creationId xmlns:a16="http://schemas.microsoft.com/office/drawing/2014/main" id="{397F9302-BA08-4F87-9886-DCD0F8B3D3C9}"/>
              </a:ext>
            </a:extLst>
          </p:cNvPr>
          <p:cNvSpPr>
            <a:spLocks noGrp="1"/>
          </p:cNvSpPr>
          <p:nvPr>
            <p:ph type="pic" sz="quarter" idx="12"/>
          </p:nvPr>
        </p:nvSpPr>
        <p:spPr>
          <a:xfrm>
            <a:off x="6320223" y="2033752"/>
            <a:ext cx="2204128" cy="3306191"/>
          </a:xfrm>
          <a:solidFill>
            <a:schemeClr val="bg1">
              <a:lumMod val="95000"/>
            </a:schemeClr>
          </a:solidFill>
        </p:spPr>
        <p:txBody>
          <a:bodyPr/>
          <a:lstStyle/>
          <a:p>
            <a:r>
              <a:rPr lang="en-US"/>
              <a:t>Click icon to add picture</a:t>
            </a:r>
          </a:p>
        </p:txBody>
      </p:sp>
      <p:sp>
        <p:nvSpPr>
          <p:cNvPr id="14" name="Left Picture">
            <a:extLst>
              <a:ext uri="{FF2B5EF4-FFF2-40B4-BE49-F238E27FC236}">
                <a16:creationId xmlns:a16="http://schemas.microsoft.com/office/drawing/2014/main" id="{6ADE23C6-C763-4C8F-8FA9-21D563DE4241}"/>
              </a:ext>
            </a:extLst>
          </p:cNvPr>
          <p:cNvSpPr>
            <a:spLocks noGrp="1"/>
          </p:cNvSpPr>
          <p:nvPr>
            <p:ph type="pic" sz="quarter" idx="10"/>
          </p:nvPr>
        </p:nvSpPr>
        <p:spPr>
          <a:xfrm>
            <a:off x="998483" y="2033752"/>
            <a:ext cx="2204128" cy="3306191"/>
          </a:xfrm>
          <a:solidFill>
            <a:schemeClr val="bg1">
              <a:lumMod val="95000"/>
            </a:schemeClr>
          </a:solidFill>
        </p:spPr>
        <p:txBody>
          <a:bodyPr/>
          <a:lstStyle/>
          <a:p>
            <a:r>
              <a:rPr lang="en-US"/>
              <a:t>Click icon to add picture</a:t>
            </a:r>
          </a:p>
        </p:txBody>
      </p:sp>
      <p:sp>
        <p:nvSpPr>
          <p:cNvPr id="15" name="Middle Picture">
            <a:extLst>
              <a:ext uri="{FF2B5EF4-FFF2-40B4-BE49-F238E27FC236}">
                <a16:creationId xmlns:a16="http://schemas.microsoft.com/office/drawing/2014/main" id="{8855CBB1-95CF-45EE-8D98-FF92234B8FC7}"/>
              </a:ext>
            </a:extLst>
          </p:cNvPr>
          <p:cNvSpPr>
            <a:spLocks noGrp="1"/>
          </p:cNvSpPr>
          <p:nvPr>
            <p:ph type="pic" sz="quarter" idx="11"/>
          </p:nvPr>
        </p:nvSpPr>
        <p:spPr>
          <a:xfrm>
            <a:off x="3659353" y="2033752"/>
            <a:ext cx="2204128" cy="3306191"/>
          </a:xfrm>
          <a:solidFill>
            <a:schemeClr val="bg1">
              <a:lumMod val="9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D706ADA7-CA75-43C4-AF0E-A3C85D87A694}"/>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18" name="Right Picture">
            <a:extLst>
              <a:ext uri="{FF2B5EF4-FFF2-40B4-BE49-F238E27FC236}">
                <a16:creationId xmlns:a16="http://schemas.microsoft.com/office/drawing/2014/main" id="{3EAC1560-793E-40C9-ABD0-53524455A887}"/>
              </a:ext>
            </a:extLst>
          </p:cNvPr>
          <p:cNvSpPr>
            <a:spLocks noGrp="1"/>
          </p:cNvSpPr>
          <p:nvPr>
            <p:ph type="pic" sz="quarter" idx="13"/>
          </p:nvPr>
        </p:nvSpPr>
        <p:spPr>
          <a:xfrm>
            <a:off x="8981093" y="2033751"/>
            <a:ext cx="2204128" cy="3306191"/>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399105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3 Photo Comparison">
    <p:spTree>
      <p:nvGrpSpPr>
        <p:cNvPr id="1" name=""/>
        <p:cNvGrpSpPr/>
        <p:nvPr/>
      </p:nvGrpSpPr>
      <p:grpSpPr>
        <a:xfrm>
          <a:off x="0" y="0"/>
          <a:ext cx="0" cy="0"/>
          <a:chOff x="0" y="0"/>
          <a:chExt cx="0" cy="0"/>
        </a:xfrm>
      </p:grpSpPr>
      <p:sp>
        <p:nvSpPr>
          <p:cNvPr id="16" name="Right Picture">
            <a:extLst>
              <a:ext uri="{FF2B5EF4-FFF2-40B4-BE49-F238E27FC236}">
                <a16:creationId xmlns:a16="http://schemas.microsoft.com/office/drawing/2014/main" id="{397F9302-BA08-4F87-9886-DCD0F8B3D3C9}"/>
              </a:ext>
            </a:extLst>
          </p:cNvPr>
          <p:cNvSpPr>
            <a:spLocks noGrp="1"/>
          </p:cNvSpPr>
          <p:nvPr>
            <p:ph type="pic" sz="quarter" idx="12"/>
          </p:nvPr>
        </p:nvSpPr>
        <p:spPr>
          <a:xfrm>
            <a:off x="8128002" y="0"/>
            <a:ext cx="4063998" cy="6858000"/>
          </a:xfrm>
          <a:solidFill>
            <a:schemeClr val="bg1">
              <a:lumMod val="95000"/>
            </a:schemeClr>
          </a:solidFill>
        </p:spPr>
        <p:txBody>
          <a:bodyPr/>
          <a:lstStyle/>
          <a:p>
            <a:r>
              <a:rPr lang="en-US"/>
              <a:t>Click icon to add picture</a:t>
            </a:r>
          </a:p>
        </p:txBody>
      </p:sp>
      <p:sp>
        <p:nvSpPr>
          <p:cNvPr id="14" name="Left Picture">
            <a:extLst>
              <a:ext uri="{FF2B5EF4-FFF2-40B4-BE49-F238E27FC236}">
                <a16:creationId xmlns:a16="http://schemas.microsoft.com/office/drawing/2014/main" id="{6ADE23C6-C763-4C8F-8FA9-21D563DE4241}"/>
              </a:ext>
            </a:extLst>
          </p:cNvPr>
          <p:cNvSpPr>
            <a:spLocks noGrp="1"/>
          </p:cNvSpPr>
          <p:nvPr>
            <p:ph type="pic" sz="quarter" idx="10"/>
          </p:nvPr>
        </p:nvSpPr>
        <p:spPr>
          <a:xfrm>
            <a:off x="0" y="0"/>
            <a:ext cx="4063998" cy="6858000"/>
          </a:xfrm>
          <a:solidFill>
            <a:schemeClr val="bg1">
              <a:lumMod val="95000"/>
            </a:schemeClr>
          </a:solidFill>
        </p:spPr>
        <p:txBody>
          <a:bodyPr/>
          <a:lstStyle/>
          <a:p>
            <a:r>
              <a:rPr lang="en-US"/>
              <a:t>Click icon to add picture</a:t>
            </a:r>
          </a:p>
        </p:txBody>
      </p:sp>
      <p:sp>
        <p:nvSpPr>
          <p:cNvPr id="15" name="Middle Picture">
            <a:extLst>
              <a:ext uri="{FF2B5EF4-FFF2-40B4-BE49-F238E27FC236}">
                <a16:creationId xmlns:a16="http://schemas.microsoft.com/office/drawing/2014/main" id="{8855CBB1-95CF-45EE-8D98-FF92234B8FC7}"/>
              </a:ext>
            </a:extLst>
          </p:cNvPr>
          <p:cNvSpPr>
            <a:spLocks noGrp="1"/>
          </p:cNvSpPr>
          <p:nvPr>
            <p:ph type="pic" sz="quarter" idx="11"/>
          </p:nvPr>
        </p:nvSpPr>
        <p:spPr>
          <a:xfrm>
            <a:off x="4064001" y="0"/>
            <a:ext cx="4063998" cy="6858000"/>
          </a:xfrm>
          <a:solidFill>
            <a:schemeClr val="bg1">
              <a:lumMod val="9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D706ADA7-CA75-43C4-AF0E-A3C85D87A694}"/>
              </a:ext>
            </a:extLst>
          </p:cNvPr>
          <p:cNvSpPr>
            <a:spLocks noGrp="1"/>
          </p:cNvSpPr>
          <p:nvPr>
            <p:ph type="title"/>
          </p:nvPr>
        </p:nvSpPr>
        <p:spPr>
          <a:xfrm>
            <a:off x="839788" y="365125"/>
            <a:ext cx="10515600" cy="1325563"/>
          </a:xfrm>
        </p:spPr>
        <p:txBody>
          <a:bodyPr/>
          <a:lstStyle/>
          <a:p>
            <a:r>
              <a:rPr lang="en-US"/>
              <a:t>Click to edit Master title style</a:t>
            </a:r>
          </a:p>
        </p:txBody>
      </p:sp>
    </p:spTree>
    <p:extLst>
      <p:ext uri="{BB962C8B-B14F-4D97-AF65-F5344CB8AC3E}">
        <p14:creationId xmlns:p14="http://schemas.microsoft.com/office/powerpoint/2010/main" val="3835478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3 Photo Left">
    <p:spTree>
      <p:nvGrpSpPr>
        <p:cNvPr id="1" name=""/>
        <p:cNvGrpSpPr/>
        <p:nvPr/>
      </p:nvGrpSpPr>
      <p:grpSpPr>
        <a:xfrm>
          <a:off x="0" y="0"/>
          <a:ext cx="0" cy="0"/>
          <a:chOff x="0" y="0"/>
          <a:chExt cx="0" cy="0"/>
        </a:xfrm>
      </p:grpSpPr>
      <p:sp>
        <p:nvSpPr>
          <p:cNvPr id="14" name="Left Picture">
            <a:extLst>
              <a:ext uri="{FF2B5EF4-FFF2-40B4-BE49-F238E27FC236}">
                <a16:creationId xmlns:a16="http://schemas.microsoft.com/office/drawing/2014/main" id="{6ADE23C6-C763-4C8F-8FA9-21D563DE4241}"/>
              </a:ext>
            </a:extLst>
          </p:cNvPr>
          <p:cNvSpPr>
            <a:spLocks noGrp="1" noChangeAspect="1"/>
          </p:cNvSpPr>
          <p:nvPr>
            <p:ph type="pic" sz="quarter" idx="10"/>
          </p:nvPr>
        </p:nvSpPr>
        <p:spPr>
          <a:xfrm>
            <a:off x="0" y="3429000"/>
            <a:ext cx="6096000" cy="3429000"/>
          </a:xfrm>
          <a:solidFill>
            <a:schemeClr val="bg1">
              <a:lumMod val="9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D706ADA7-CA75-43C4-AF0E-A3C85D87A694}"/>
              </a:ext>
            </a:extLst>
          </p:cNvPr>
          <p:cNvSpPr>
            <a:spLocks noGrp="1"/>
          </p:cNvSpPr>
          <p:nvPr>
            <p:ph type="title"/>
          </p:nvPr>
        </p:nvSpPr>
        <p:spPr>
          <a:xfrm>
            <a:off x="6697784" y="443279"/>
            <a:ext cx="4970586" cy="1325563"/>
          </a:xfrm>
        </p:spPr>
        <p:txBody>
          <a:bodyPr anchor="ctr"/>
          <a:lstStyle/>
          <a:p>
            <a:r>
              <a:rPr lang="en-US"/>
              <a:t>Click to edit Master title style</a:t>
            </a:r>
            <a:endParaRPr lang="en-US" dirty="0"/>
          </a:p>
        </p:txBody>
      </p:sp>
      <p:sp>
        <p:nvSpPr>
          <p:cNvPr id="6" name="Left Picture">
            <a:extLst>
              <a:ext uri="{FF2B5EF4-FFF2-40B4-BE49-F238E27FC236}">
                <a16:creationId xmlns:a16="http://schemas.microsoft.com/office/drawing/2014/main" id="{8DF30EC6-80F0-4E84-9173-A560E9DAACE9}"/>
              </a:ext>
            </a:extLst>
          </p:cNvPr>
          <p:cNvSpPr>
            <a:spLocks noGrp="1" noChangeAspect="1"/>
          </p:cNvSpPr>
          <p:nvPr>
            <p:ph type="pic" sz="quarter" idx="11"/>
          </p:nvPr>
        </p:nvSpPr>
        <p:spPr>
          <a:xfrm>
            <a:off x="0" y="0"/>
            <a:ext cx="3048000" cy="3429000"/>
          </a:xfrm>
          <a:solidFill>
            <a:schemeClr val="bg1">
              <a:lumMod val="95000"/>
            </a:schemeClr>
          </a:solidFill>
        </p:spPr>
        <p:txBody>
          <a:bodyPr/>
          <a:lstStyle/>
          <a:p>
            <a:r>
              <a:rPr lang="en-US"/>
              <a:t>Click icon to add picture</a:t>
            </a:r>
          </a:p>
        </p:txBody>
      </p:sp>
      <p:sp>
        <p:nvSpPr>
          <p:cNvPr id="7" name="Left Picture">
            <a:extLst>
              <a:ext uri="{FF2B5EF4-FFF2-40B4-BE49-F238E27FC236}">
                <a16:creationId xmlns:a16="http://schemas.microsoft.com/office/drawing/2014/main" id="{F7AE0195-C09C-49E4-9697-A30DDA30091D}"/>
              </a:ext>
            </a:extLst>
          </p:cNvPr>
          <p:cNvSpPr>
            <a:spLocks noGrp="1" noChangeAspect="1"/>
          </p:cNvSpPr>
          <p:nvPr>
            <p:ph type="pic" sz="quarter" idx="12"/>
          </p:nvPr>
        </p:nvSpPr>
        <p:spPr>
          <a:xfrm>
            <a:off x="3048000" y="0"/>
            <a:ext cx="3048000" cy="3429000"/>
          </a:xfrm>
          <a:solidFill>
            <a:schemeClr val="bg1">
              <a:lumMod val="95000"/>
            </a:schemeClr>
          </a:solidFill>
        </p:spPr>
        <p:txBody>
          <a:bodyPr/>
          <a:lstStyle/>
          <a:p>
            <a:r>
              <a:rPr lang="en-US"/>
              <a:t>Click icon to add picture</a:t>
            </a:r>
            <a:endParaRPr lang="en-US" dirty="0"/>
          </a:p>
        </p:txBody>
      </p:sp>
      <p:sp>
        <p:nvSpPr>
          <p:cNvPr id="4" name="Text Placeholder 3">
            <a:extLst>
              <a:ext uri="{FF2B5EF4-FFF2-40B4-BE49-F238E27FC236}">
                <a16:creationId xmlns:a16="http://schemas.microsoft.com/office/drawing/2014/main" id="{215E2174-D091-4293-B27C-B38920D37D80}"/>
              </a:ext>
            </a:extLst>
          </p:cNvPr>
          <p:cNvSpPr>
            <a:spLocks noGrp="1"/>
          </p:cNvSpPr>
          <p:nvPr>
            <p:ph type="body" sz="quarter" idx="13"/>
          </p:nvPr>
        </p:nvSpPr>
        <p:spPr>
          <a:xfrm>
            <a:off x="6697664" y="2047631"/>
            <a:ext cx="4970706" cy="4329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0614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Photo Right">
    <p:spTree>
      <p:nvGrpSpPr>
        <p:cNvPr id="1" name=""/>
        <p:cNvGrpSpPr/>
        <p:nvPr/>
      </p:nvGrpSpPr>
      <p:grpSpPr>
        <a:xfrm>
          <a:off x="0" y="0"/>
          <a:ext cx="0" cy="0"/>
          <a:chOff x="0" y="0"/>
          <a:chExt cx="0" cy="0"/>
        </a:xfrm>
      </p:grpSpPr>
      <p:sp>
        <p:nvSpPr>
          <p:cNvPr id="14" name="Left Picture">
            <a:extLst>
              <a:ext uri="{FF2B5EF4-FFF2-40B4-BE49-F238E27FC236}">
                <a16:creationId xmlns:a16="http://schemas.microsoft.com/office/drawing/2014/main" id="{6ADE23C6-C763-4C8F-8FA9-21D563DE4241}"/>
              </a:ext>
            </a:extLst>
          </p:cNvPr>
          <p:cNvSpPr>
            <a:spLocks noGrp="1" noChangeAspect="1"/>
          </p:cNvSpPr>
          <p:nvPr>
            <p:ph type="pic" sz="quarter" idx="10"/>
          </p:nvPr>
        </p:nvSpPr>
        <p:spPr>
          <a:xfrm>
            <a:off x="6096000" y="3429000"/>
            <a:ext cx="6096000" cy="3429000"/>
          </a:xfrm>
          <a:solidFill>
            <a:schemeClr val="bg1">
              <a:lumMod val="9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D706ADA7-CA75-43C4-AF0E-A3C85D87A694}"/>
              </a:ext>
            </a:extLst>
          </p:cNvPr>
          <p:cNvSpPr>
            <a:spLocks noGrp="1"/>
          </p:cNvSpPr>
          <p:nvPr>
            <p:ph type="title"/>
          </p:nvPr>
        </p:nvSpPr>
        <p:spPr>
          <a:xfrm>
            <a:off x="562707" y="443279"/>
            <a:ext cx="4970586" cy="1325563"/>
          </a:xfrm>
        </p:spPr>
        <p:txBody>
          <a:bodyPr anchor="ctr"/>
          <a:lstStyle/>
          <a:p>
            <a:r>
              <a:rPr lang="en-US"/>
              <a:t>Click to edit Master title style</a:t>
            </a:r>
            <a:endParaRPr lang="en-US" dirty="0"/>
          </a:p>
        </p:txBody>
      </p:sp>
      <p:sp>
        <p:nvSpPr>
          <p:cNvPr id="6" name="Left Picture">
            <a:extLst>
              <a:ext uri="{FF2B5EF4-FFF2-40B4-BE49-F238E27FC236}">
                <a16:creationId xmlns:a16="http://schemas.microsoft.com/office/drawing/2014/main" id="{8DF30EC6-80F0-4E84-9173-A560E9DAACE9}"/>
              </a:ext>
            </a:extLst>
          </p:cNvPr>
          <p:cNvSpPr>
            <a:spLocks noGrp="1" noChangeAspect="1"/>
          </p:cNvSpPr>
          <p:nvPr>
            <p:ph type="pic" sz="quarter" idx="11"/>
          </p:nvPr>
        </p:nvSpPr>
        <p:spPr>
          <a:xfrm>
            <a:off x="6096000" y="0"/>
            <a:ext cx="3048000" cy="3429000"/>
          </a:xfrm>
          <a:solidFill>
            <a:schemeClr val="bg1">
              <a:lumMod val="95000"/>
            </a:schemeClr>
          </a:solidFill>
        </p:spPr>
        <p:txBody>
          <a:bodyPr/>
          <a:lstStyle/>
          <a:p>
            <a:r>
              <a:rPr lang="en-US"/>
              <a:t>Click icon to add picture</a:t>
            </a:r>
          </a:p>
        </p:txBody>
      </p:sp>
      <p:sp>
        <p:nvSpPr>
          <p:cNvPr id="7" name="Left Picture">
            <a:extLst>
              <a:ext uri="{FF2B5EF4-FFF2-40B4-BE49-F238E27FC236}">
                <a16:creationId xmlns:a16="http://schemas.microsoft.com/office/drawing/2014/main" id="{F7AE0195-C09C-49E4-9697-A30DDA30091D}"/>
              </a:ext>
            </a:extLst>
          </p:cNvPr>
          <p:cNvSpPr>
            <a:spLocks noGrp="1" noChangeAspect="1"/>
          </p:cNvSpPr>
          <p:nvPr>
            <p:ph type="pic" sz="quarter" idx="12"/>
          </p:nvPr>
        </p:nvSpPr>
        <p:spPr>
          <a:xfrm>
            <a:off x="9144000" y="0"/>
            <a:ext cx="3048000" cy="3429000"/>
          </a:xfrm>
          <a:solidFill>
            <a:schemeClr val="bg1">
              <a:lumMod val="95000"/>
            </a:schemeClr>
          </a:solidFill>
        </p:spPr>
        <p:txBody>
          <a:bodyPr/>
          <a:lstStyle/>
          <a:p>
            <a:r>
              <a:rPr lang="en-US"/>
              <a:t>Click icon to add picture</a:t>
            </a:r>
          </a:p>
        </p:txBody>
      </p:sp>
      <p:sp>
        <p:nvSpPr>
          <p:cNvPr id="4" name="Text Placeholder 3">
            <a:extLst>
              <a:ext uri="{FF2B5EF4-FFF2-40B4-BE49-F238E27FC236}">
                <a16:creationId xmlns:a16="http://schemas.microsoft.com/office/drawing/2014/main" id="{215E2174-D091-4293-B27C-B38920D37D80}"/>
              </a:ext>
            </a:extLst>
          </p:cNvPr>
          <p:cNvSpPr>
            <a:spLocks noGrp="1"/>
          </p:cNvSpPr>
          <p:nvPr>
            <p:ph type="body" sz="quarter" idx="13"/>
          </p:nvPr>
        </p:nvSpPr>
        <p:spPr>
          <a:xfrm>
            <a:off x="562587" y="2047631"/>
            <a:ext cx="4970706" cy="4329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6169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70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E1E70-D384-749A-5472-C97F769D7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428E5-CB3B-62FC-2991-97AE3B9AAC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44C22-22B4-B762-5527-58A900E82DDC}"/>
              </a:ext>
            </a:extLst>
          </p:cNvPr>
          <p:cNvSpPr>
            <a:spLocks noGrp="1"/>
          </p:cNvSpPr>
          <p:nvPr>
            <p:ph type="dt" sz="half" idx="10"/>
          </p:nvPr>
        </p:nvSpPr>
        <p:spPr/>
        <p:txBody>
          <a:bodyPr/>
          <a:lstStyle/>
          <a:p>
            <a:fld id="{F547F079-6369-4EA4-81CD-F7195AA8C1C2}" type="datetimeFigureOut">
              <a:rPr lang="en-US" smtClean="0"/>
              <a:t>4/9/2026</a:t>
            </a:fld>
            <a:endParaRPr lang="en-US"/>
          </a:p>
        </p:txBody>
      </p:sp>
      <p:sp>
        <p:nvSpPr>
          <p:cNvPr id="5" name="Footer Placeholder 4">
            <a:extLst>
              <a:ext uri="{FF2B5EF4-FFF2-40B4-BE49-F238E27FC236}">
                <a16:creationId xmlns:a16="http://schemas.microsoft.com/office/drawing/2014/main" id="{EE357F13-48C3-E7E7-A7BE-F5FEEE47A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26E5D1-98B5-F4E4-77CB-76283DC765E1}"/>
              </a:ext>
            </a:extLst>
          </p:cNvPr>
          <p:cNvSpPr>
            <a:spLocks noGrp="1"/>
          </p:cNvSpPr>
          <p:nvPr>
            <p:ph type="sldNum" sz="quarter" idx="12"/>
          </p:nvPr>
        </p:nvSpPr>
        <p:spPr/>
        <p:txBody>
          <a:bodyPr/>
          <a:lstStyle/>
          <a:p>
            <a:fld id="{1E1885DA-AE3F-4587-A380-A0F94A440339}" type="slidenum">
              <a:rPr lang="en-US" smtClean="0"/>
              <a:t>‹#›</a:t>
            </a:fld>
            <a:endParaRPr lang="en-US"/>
          </a:p>
        </p:txBody>
      </p:sp>
    </p:spTree>
    <p:extLst>
      <p:ext uri="{BB962C8B-B14F-4D97-AF65-F5344CB8AC3E}">
        <p14:creationId xmlns:p14="http://schemas.microsoft.com/office/powerpoint/2010/main" val="1308138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90E93-0D48-68A3-284F-5F9FA974F3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ED3CA-5E89-2B5C-54A4-C74CC0B0916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80415D-E458-5791-B8FE-2B8FB8078B4B}"/>
              </a:ext>
            </a:extLst>
          </p:cNvPr>
          <p:cNvSpPr>
            <a:spLocks noGrp="1"/>
          </p:cNvSpPr>
          <p:nvPr>
            <p:ph type="dt" sz="half" idx="10"/>
          </p:nvPr>
        </p:nvSpPr>
        <p:spPr/>
        <p:txBody>
          <a:bodyPr/>
          <a:lstStyle/>
          <a:p>
            <a:fld id="{F547F079-6369-4EA4-81CD-F7195AA8C1C2}" type="datetimeFigureOut">
              <a:rPr lang="en-US" smtClean="0"/>
              <a:pPr/>
              <a:t>4/9/2026</a:t>
            </a:fld>
            <a:endParaRPr lang="en-US"/>
          </a:p>
        </p:txBody>
      </p:sp>
      <p:sp>
        <p:nvSpPr>
          <p:cNvPr id="5" name="Footer Placeholder 4">
            <a:extLst>
              <a:ext uri="{FF2B5EF4-FFF2-40B4-BE49-F238E27FC236}">
                <a16:creationId xmlns:a16="http://schemas.microsoft.com/office/drawing/2014/main" id="{CD564EB9-CF60-9185-45F1-E830713F23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586B5F-4C77-2C75-A852-A1D948A5DFE7}"/>
              </a:ext>
            </a:extLst>
          </p:cNvPr>
          <p:cNvSpPr>
            <a:spLocks noGrp="1"/>
          </p:cNvSpPr>
          <p:nvPr>
            <p:ph type="sldNum" sz="quarter" idx="12"/>
          </p:nvPr>
        </p:nvSpPr>
        <p:spPr/>
        <p:txBody>
          <a:bodyPr/>
          <a:lstStyle/>
          <a:p>
            <a:fld id="{1E1885DA-AE3F-4587-A380-A0F94A440339}" type="slidenum">
              <a:rPr lang="en-US" smtClean="0"/>
              <a:pPr/>
              <a:t>‹#›</a:t>
            </a:fld>
            <a:endParaRPr lang="en-US"/>
          </a:p>
        </p:txBody>
      </p:sp>
    </p:spTree>
    <p:extLst>
      <p:ext uri="{BB962C8B-B14F-4D97-AF65-F5344CB8AC3E}">
        <p14:creationId xmlns:p14="http://schemas.microsoft.com/office/powerpoint/2010/main" val="2672019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9B55-9D83-277D-D4B1-504B8D095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85D113-C5D0-FDF0-353F-78C9328CB7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A80037-4878-73EB-0F71-D6599351A3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42132C-4B0F-7DEB-38C6-85BA1AFDA91D}"/>
              </a:ext>
            </a:extLst>
          </p:cNvPr>
          <p:cNvSpPr>
            <a:spLocks noGrp="1"/>
          </p:cNvSpPr>
          <p:nvPr>
            <p:ph type="dt" sz="half" idx="10"/>
          </p:nvPr>
        </p:nvSpPr>
        <p:spPr/>
        <p:txBody>
          <a:bodyPr/>
          <a:lstStyle/>
          <a:p>
            <a:fld id="{F547F079-6369-4EA4-81CD-F7195AA8C1C2}" type="datetimeFigureOut">
              <a:rPr lang="en-US" smtClean="0"/>
              <a:t>4/9/2026</a:t>
            </a:fld>
            <a:endParaRPr lang="en-US"/>
          </a:p>
        </p:txBody>
      </p:sp>
      <p:sp>
        <p:nvSpPr>
          <p:cNvPr id="6" name="Footer Placeholder 5">
            <a:extLst>
              <a:ext uri="{FF2B5EF4-FFF2-40B4-BE49-F238E27FC236}">
                <a16:creationId xmlns:a16="http://schemas.microsoft.com/office/drawing/2014/main" id="{B0BAE159-2D6F-EC1E-C405-BC774F44D2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779D96-9C93-8AF6-32C5-2E4284479472}"/>
              </a:ext>
            </a:extLst>
          </p:cNvPr>
          <p:cNvSpPr>
            <a:spLocks noGrp="1"/>
          </p:cNvSpPr>
          <p:nvPr>
            <p:ph type="sldNum" sz="quarter" idx="12"/>
          </p:nvPr>
        </p:nvSpPr>
        <p:spPr/>
        <p:txBody>
          <a:bodyPr/>
          <a:lstStyle/>
          <a:p>
            <a:fld id="{1E1885DA-AE3F-4587-A380-A0F94A440339}" type="slidenum">
              <a:rPr lang="en-US" smtClean="0"/>
              <a:t>‹#›</a:t>
            </a:fld>
            <a:endParaRPr lang="en-US"/>
          </a:p>
        </p:txBody>
      </p:sp>
    </p:spTree>
    <p:extLst>
      <p:ext uri="{BB962C8B-B14F-4D97-AF65-F5344CB8AC3E}">
        <p14:creationId xmlns:p14="http://schemas.microsoft.com/office/powerpoint/2010/main" val="3825240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1A211-3F98-095E-3F4A-F1E873C391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262D04-2220-51AC-D32A-EE315DCE72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557477-427D-24AC-311D-FCC1A424CB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42D366-631E-299E-AEA4-0700BFE550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222202-26B0-09DF-CD14-746B522AA1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47199A-1EFB-0E3E-C652-3344EE199D75}"/>
              </a:ext>
            </a:extLst>
          </p:cNvPr>
          <p:cNvSpPr>
            <a:spLocks noGrp="1"/>
          </p:cNvSpPr>
          <p:nvPr>
            <p:ph type="dt" sz="half" idx="10"/>
          </p:nvPr>
        </p:nvSpPr>
        <p:spPr/>
        <p:txBody>
          <a:bodyPr/>
          <a:lstStyle/>
          <a:p>
            <a:fld id="{F547F079-6369-4EA4-81CD-F7195AA8C1C2}" type="datetimeFigureOut">
              <a:rPr lang="en-US" smtClean="0"/>
              <a:t>4/9/2026</a:t>
            </a:fld>
            <a:endParaRPr lang="en-US"/>
          </a:p>
        </p:txBody>
      </p:sp>
      <p:sp>
        <p:nvSpPr>
          <p:cNvPr id="8" name="Footer Placeholder 7">
            <a:extLst>
              <a:ext uri="{FF2B5EF4-FFF2-40B4-BE49-F238E27FC236}">
                <a16:creationId xmlns:a16="http://schemas.microsoft.com/office/drawing/2014/main" id="{5EF150F2-055D-6F19-A7E4-115C6F555F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BAAC3A-B0CA-75ED-BBBA-11884EDFC1E7}"/>
              </a:ext>
            </a:extLst>
          </p:cNvPr>
          <p:cNvSpPr>
            <a:spLocks noGrp="1"/>
          </p:cNvSpPr>
          <p:nvPr>
            <p:ph type="sldNum" sz="quarter" idx="12"/>
          </p:nvPr>
        </p:nvSpPr>
        <p:spPr/>
        <p:txBody>
          <a:bodyPr/>
          <a:lstStyle/>
          <a:p>
            <a:fld id="{1E1885DA-AE3F-4587-A380-A0F94A440339}" type="slidenum">
              <a:rPr lang="en-US" smtClean="0"/>
              <a:t>‹#›</a:t>
            </a:fld>
            <a:endParaRPr lang="en-US"/>
          </a:p>
        </p:txBody>
      </p:sp>
    </p:spTree>
    <p:extLst>
      <p:ext uri="{BB962C8B-B14F-4D97-AF65-F5344CB8AC3E}">
        <p14:creationId xmlns:p14="http://schemas.microsoft.com/office/powerpoint/2010/main" val="2107518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0977A-C6AE-01C4-F07E-D02441E968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8F19FB-77AF-6414-1C2D-0B74E58B1012}"/>
              </a:ext>
            </a:extLst>
          </p:cNvPr>
          <p:cNvSpPr>
            <a:spLocks noGrp="1"/>
          </p:cNvSpPr>
          <p:nvPr>
            <p:ph type="dt" sz="half" idx="10"/>
          </p:nvPr>
        </p:nvSpPr>
        <p:spPr/>
        <p:txBody>
          <a:bodyPr/>
          <a:lstStyle/>
          <a:p>
            <a:fld id="{F547F079-6369-4EA4-81CD-F7195AA8C1C2}" type="datetimeFigureOut">
              <a:rPr lang="en-US" smtClean="0"/>
              <a:t>4/9/2026</a:t>
            </a:fld>
            <a:endParaRPr lang="en-US"/>
          </a:p>
        </p:txBody>
      </p:sp>
      <p:sp>
        <p:nvSpPr>
          <p:cNvPr id="4" name="Footer Placeholder 3">
            <a:extLst>
              <a:ext uri="{FF2B5EF4-FFF2-40B4-BE49-F238E27FC236}">
                <a16:creationId xmlns:a16="http://schemas.microsoft.com/office/drawing/2014/main" id="{139D8ADF-62CC-3E64-C180-5FF9A1ECFD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C2323D-0602-9494-5010-6854FA34658F}"/>
              </a:ext>
            </a:extLst>
          </p:cNvPr>
          <p:cNvSpPr>
            <a:spLocks noGrp="1"/>
          </p:cNvSpPr>
          <p:nvPr>
            <p:ph type="sldNum" sz="quarter" idx="12"/>
          </p:nvPr>
        </p:nvSpPr>
        <p:spPr/>
        <p:txBody>
          <a:bodyPr/>
          <a:lstStyle/>
          <a:p>
            <a:fld id="{1E1885DA-AE3F-4587-A380-A0F94A440339}" type="slidenum">
              <a:rPr lang="en-US" smtClean="0"/>
              <a:t>‹#›</a:t>
            </a:fld>
            <a:endParaRPr lang="en-US"/>
          </a:p>
        </p:txBody>
      </p:sp>
    </p:spTree>
    <p:extLst>
      <p:ext uri="{BB962C8B-B14F-4D97-AF65-F5344CB8AC3E}">
        <p14:creationId xmlns:p14="http://schemas.microsoft.com/office/powerpoint/2010/main" val="2642207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5A8A0E-D78D-B361-2777-F9F2D828FA31}"/>
              </a:ext>
            </a:extLst>
          </p:cNvPr>
          <p:cNvSpPr>
            <a:spLocks noGrp="1"/>
          </p:cNvSpPr>
          <p:nvPr>
            <p:ph type="dt" sz="half" idx="10"/>
          </p:nvPr>
        </p:nvSpPr>
        <p:spPr/>
        <p:txBody>
          <a:bodyPr/>
          <a:lstStyle/>
          <a:p>
            <a:fld id="{F547F079-6369-4EA4-81CD-F7195AA8C1C2}" type="datetimeFigureOut">
              <a:rPr lang="en-US" smtClean="0"/>
              <a:t>4/9/2026</a:t>
            </a:fld>
            <a:endParaRPr lang="en-US"/>
          </a:p>
        </p:txBody>
      </p:sp>
      <p:sp>
        <p:nvSpPr>
          <p:cNvPr id="3" name="Footer Placeholder 2">
            <a:extLst>
              <a:ext uri="{FF2B5EF4-FFF2-40B4-BE49-F238E27FC236}">
                <a16:creationId xmlns:a16="http://schemas.microsoft.com/office/drawing/2014/main" id="{7036E297-4275-95A0-C3CF-FD90EB0CA5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6AA001-63DA-34C9-1FB4-06E1DA51073C}"/>
              </a:ext>
            </a:extLst>
          </p:cNvPr>
          <p:cNvSpPr>
            <a:spLocks noGrp="1"/>
          </p:cNvSpPr>
          <p:nvPr>
            <p:ph type="sldNum" sz="quarter" idx="12"/>
          </p:nvPr>
        </p:nvSpPr>
        <p:spPr/>
        <p:txBody>
          <a:bodyPr/>
          <a:lstStyle/>
          <a:p>
            <a:fld id="{1E1885DA-AE3F-4587-A380-A0F94A440339}" type="slidenum">
              <a:rPr lang="en-US" smtClean="0"/>
              <a:t>‹#›</a:t>
            </a:fld>
            <a:endParaRPr lang="en-US"/>
          </a:p>
        </p:txBody>
      </p:sp>
    </p:spTree>
    <p:extLst>
      <p:ext uri="{BB962C8B-B14F-4D97-AF65-F5344CB8AC3E}">
        <p14:creationId xmlns:p14="http://schemas.microsoft.com/office/powerpoint/2010/main" val="846051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96658-B307-1AF0-38EC-38D9121D76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00503D-D995-6221-E0C4-D8281BB2F5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21C48-0972-6510-6525-7B36CE4AE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F3B0F-67BC-01F6-76CA-969C169D202A}"/>
              </a:ext>
            </a:extLst>
          </p:cNvPr>
          <p:cNvSpPr>
            <a:spLocks noGrp="1"/>
          </p:cNvSpPr>
          <p:nvPr>
            <p:ph type="dt" sz="half" idx="10"/>
          </p:nvPr>
        </p:nvSpPr>
        <p:spPr/>
        <p:txBody>
          <a:bodyPr/>
          <a:lstStyle/>
          <a:p>
            <a:fld id="{F547F079-6369-4EA4-81CD-F7195AA8C1C2}" type="datetimeFigureOut">
              <a:rPr lang="en-US" smtClean="0"/>
              <a:pPr/>
              <a:t>4/9/2026</a:t>
            </a:fld>
            <a:endParaRPr lang="en-US"/>
          </a:p>
        </p:txBody>
      </p:sp>
      <p:sp>
        <p:nvSpPr>
          <p:cNvPr id="6" name="Footer Placeholder 5">
            <a:extLst>
              <a:ext uri="{FF2B5EF4-FFF2-40B4-BE49-F238E27FC236}">
                <a16:creationId xmlns:a16="http://schemas.microsoft.com/office/drawing/2014/main" id="{1FD7A50E-CE9B-2A2D-C57B-D5C6367868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513CD-6CCE-E92F-F711-CDDAEE8A0A5D}"/>
              </a:ext>
            </a:extLst>
          </p:cNvPr>
          <p:cNvSpPr>
            <a:spLocks noGrp="1"/>
          </p:cNvSpPr>
          <p:nvPr>
            <p:ph type="sldNum" sz="quarter" idx="12"/>
          </p:nvPr>
        </p:nvSpPr>
        <p:spPr/>
        <p:txBody>
          <a:bodyPr/>
          <a:lstStyle/>
          <a:p>
            <a:fld id="{1E1885DA-AE3F-4587-A380-A0F94A440339}" type="slidenum">
              <a:rPr lang="en-US" smtClean="0"/>
              <a:pPr/>
              <a:t>‹#›</a:t>
            </a:fld>
            <a:endParaRPr lang="en-US"/>
          </a:p>
        </p:txBody>
      </p:sp>
    </p:spTree>
    <p:extLst>
      <p:ext uri="{BB962C8B-B14F-4D97-AF65-F5344CB8AC3E}">
        <p14:creationId xmlns:p14="http://schemas.microsoft.com/office/powerpoint/2010/main" val="1275975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03686-DAC2-0498-63B9-31AB948741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6F90EA-1BC3-4054-3F50-75EB108378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B951956-D5F8-1610-E04E-94395E6A8B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2C2A-6123-0D3C-6155-69DA0813C33C}"/>
              </a:ext>
            </a:extLst>
          </p:cNvPr>
          <p:cNvSpPr>
            <a:spLocks noGrp="1"/>
          </p:cNvSpPr>
          <p:nvPr>
            <p:ph type="dt" sz="half" idx="10"/>
          </p:nvPr>
        </p:nvSpPr>
        <p:spPr/>
        <p:txBody>
          <a:bodyPr/>
          <a:lstStyle/>
          <a:p>
            <a:fld id="{F547F079-6369-4EA4-81CD-F7195AA8C1C2}" type="datetimeFigureOut">
              <a:rPr lang="en-US" smtClean="0"/>
              <a:pPr/>
              <a:t>4/9/2026</a:t>
            </a:fld>
            <a:endParaRPr lang="en-US"/>
          </a:p>
        </p:txBody>
      </p:sp>
      <p:sp>
        <p:nvSpPr>
          <p:cNvPr id="6" name="Footer Placeholder 5">
            <a:extLst>
              <a:ext uri="{FF2B5EF4-FFF2-40B4-BE49-F238E27FC236}">
                <a16:creationId xmlns:a16="http://schemas.microsoft.com/office/drawing/2014/main" id="{4CC13F37-527C-FA72-0BDD-25D1D8E027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3B9353-6F0D-8246-7B68-42A6D4B07CBD}"/>
              </a:ext>
            </a:extLst>
          </p:cNvPr>
          <p:cNvSpPr>
            <a:spLocks noGrp="1"/>
          </p:cNvSpPr>
          <p:nvPr>
            <p:ph type="sldNum" sz="quarter" idx="12"/>
          </p:nvPr>
        </p:nvSpPr>
        <p:spPr/>
        <p:txBody>
          <a:bodyPr/>
          <a:lstStyle/>
          <a:p>
            <a:fld id="{1E1885DA-AE3F-4587-A380-A0F94A440339}" type="slidenum">
              <a:rPr lang="en-US" smtClean="0"/>
              <a:pPr/>
              <a:t>‹#›</a:t>
            </a:fld>
            <a:endParaRPr lang="en-US"/>
          </a:p>
        </p:txBody>
      </p:sp>
    </p:spTree>
    <p:extLst>
      <p:ext uri="{BB962C8B-B14F-4D97-AF65-F5344CB8AC3E}">
        <p14:creationId xmlns:p14="http://schemas.microsoft.com/office/powerpoint/2010/main" val="2490975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A93ED4-3D73-9FCF-CF39-D85A661E5F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92955D-6963-AD0D-6941-60CA77D31A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5B46C-57B1-6321-82A1-F8F59B8BC1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47F079-6369-4EA4-81CD-F7195AA8C1C2}" type="datetimeFigureOut">
              <a:rPr lang="en-US" smtClean="0"/>
              <a:pPr/>
              <a:t>4/9/2026</a:t>
            </a:fld>
            <a:endParaRPr lang="en-US"/>
          </a:p>
        </p:txBody>
      </p:sp>
      <p:sp>
        <p:nvSpPr>
          <p:cNvPr id="5" name="Footer Placeholder 4">
            <a:extLst>
              <a:ext uri="{FF2B5EF4-FFF2-40B4-BE49-F238E27FC236}">
                <a16:creationId xmlns:a16="http://schemas.microsoft.com/office/drawing/2014/main" id="{D38564F6-7DC3-AD00-71DE-4DC458C3B6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8A2951-17AB-A329-659A-31C817AF82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E1885DA-AE3F-4587-A380-A0F94A440339}" type="slidenum">
              <a:rPr lang="en-US" smtClean="0"/>
              <a:pPr/>
              <a:t>‹#›</a:t>
            </a:fld>
            <a:endParaRPr lang="en-US"/>
          </a:p>
        </p:txBody>
      </p:sp>
    </p:spTree>
    <p:extLst>
      <p:ext uri="{BB962C8B-B14F-4D97-AF65-F5344CB8AC3E}">
        <p14:creationId xmlns:p14="http://schemas.microsoft.com/office/powerpoint/2010/main" val="1051057125"/>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673" r:id="rId13"/>
    <p:sldLayoutId id="2147483675" r:id="rId14"/>
    <p:sldLayoutId id="2147483688" r:id="rId15"/>
    <p:sldLayoutId id="2147483685" r:id="rId16"/>
    <p:sldLayoutId id="2147483686" r:id="rId17"/>
    <p:sldLayoutId id="2147483687" r:id="rId18"/>
    <p:sldLayoutId id="2147483768" r:id="rId19"/>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1" name="Subtitle 4">
            <a:extLst>
              <a:ext uri="{FF2B5EF4-FFF2-40B4-BE49-F238E27FC236}">
                <a16:creationId xmlns:a16="http://schemas.microsoft.com/office/drawing/2014/main" id="{701FA9B2-D6C2-4F2F-947D-CE2276EF2D0F}"/>
              </a:ext>
            </a:extLst>
          </p:cNvPr>
          <p:cNvSpPr txBox="1">
            <a:spLocks/>
          </p:cNvSpPr>
          <p:nvPr/>
        </p:nvSpPr>
        <p:spPr>
          <a:xfrm>
            <a:off x="596888" y="2115198"/>
            <a:ext cx="4398640" cy="564825"/>
          </a:xfrm>
          <a:prstGeom prst="rect">
            <a:avLst/>
          </a:prstGeom>
          <a:solidFill>
            <a:schemeClr val="accent2"/>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mj-lt"/>
              </a:rPr>
              <a:t>April 20, 2026</a:t>
            </a:r>
          </a:p>
        </p:txBody>
      </p:sp>
      <p:sp>
        <p:nvSpPr>
          <p:cNvPr id="13" name="Title 1">
            <a:extLst>
              <a:ext uri="{FF2B5EF4-FFF2-40B4-BE49-F238E27FC236}">
                <a16:creationId xmlns:a16="http://schemas.microsoft.com/office/drawing/2014/main" id="{EA28DE47-6F13-07AE-0C5A-48728188A0B2}"/>
              </a:ext>
            </a:extLst>
          </p:cNvPr>
          <p:cNvSpPr txBox="1">
            <a:spLocks/>
          </p:cNvSpPr>
          <p:nvPr/>
        </p:nvSpPr>
        <p:spPr>
          <a:xfrm>
            <a:off x="596888" y="1080830"/>
            <a:ext cx="8585212" cy="1034368"/>
          </a:xfrm>
          <a:prstGeom prst="rect">
            <a:avLst/>
          </a:prstGeom>
          <a:solidFill>
            <a:schemeClr val="tx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800" dirty="0">
                <a:solidFill>
                  <a:srgbClr val="052652"/>
                </a:solidFill>
                <a:latin typeface="Open Sans" pitchFamily="34" charset="0"/>
                <a:ea typeface="Open Sans" pitchFamily="34" charset="-122"/>
                <a:cs typeface="Open Sans" pitchFamily="34" charset="-120"/>
              </a:rPr>
              <a:t>Vision Statement Workshop</a:t>
            </a:r>
            <a:endParaRPr lang="en-US" sz="4800" dirty="0"/>
          </a:p>
        </p:txBody>
      </p:sp>
      <p:grpSp>
        <p:nvGrpSpPr>
          <p:cNvPr id="14" name="Group 13">
            <a:extLst>
              <a:ext uri="{FF2B5EF4-FFF2-40B4-BE49-F238E27FC236}">
                <a16:creationId xmlns:a16="http://schemas.microsoft.com/office/drawing/2014/main" id="{C9BD0C38-01AE-4425-49C4-81EC3D090245}"/>
              </a:ext>
            </a:extLst>
          </p:cNvPr>
          <p:cNvGrpSpPr/>
          <p:nvPr/>
        </p:nvGrpSpPr>
        <p:grpSpPr>
          <a:xfrm>
            <a:off x="4260447" y="4653522"/>
            <a:ext cx="7936343" cy="2204478"/>
            <a:chOff x="4260447" y="4653522"/>
            <a:chExt cx="7936343" cy="2204478"/>
          </a:xfrm>
        </p:grpSpPr>
        <p:pic>
          <p:nvPicPr>
            <p:cNvPr id="15" name="Picture 14">
              <a:extLst>
                <a:ext uri="{FF2B5EF4-FFF2-40B4-BE49-F238E27FC236}">
                  <a16:creationId xmlns:a16="http://schemas.microsoft.com/office/drawing/2014/main" id="{EFEDDA0D-3B6D-2F83-AA3B-3AA1568EF2A5}"/>
                </a:ext>
              </a:extLst>
            </p:cNvPr>
            <p:cNvPicPr>
              <a:picLocks noChangeAspect="1"/>
            </p:cNvPicPr>
            <p:nvPr/>
          </p:nvPicPr>
          <p:blipFill>
            <a:blip r:embed="rId4">
              <a:extLst>
                <a:ext uri="{28A0092B-C50C-407E-A947-70E740481C1C}">
                  <a14:useLocalDpi xmlns:a14="http://schemas.microsoft.com/office/drawing/2010/main" val="0"/>
                </a:ext>
              </a:extLst>
            </a:blip>
            <a:srcRect l="-115" t="-1985" r="-1" b="973"/>
            <a:stretch/>
          </p:blipFill>
          <p:spPr>
            <a:xfrm>
              <a:off x="4260447" y="4653522"/>
              <a:ext cx="7936343" cy="2204478"/>
            </a:xfrm>
            <a:prstGeom prst="rect">
              <a:avLst/>
            </a:prstGeom>
          </p:spPr>
        </p:pic>
        <p:pic>
          <p:nvPicPr>
            <p:cNvPr id="16" name="Picture 15">
              <a:extLst>
                <a:ext uri="{FF2B5EF4-FFF2-40B4-BE49-F238E27FC236}">
                  <a16:creationId xmlns:a16="http://schemas.microsoft.com/office/drawing/2014/main" id="{8E19F080-B534-0B4E-53B1-F84C7FB59030}"/>
                </a:ext>
              </a:extLst>
            </p:cNvPr>
            <p:cNvPicPr>
              <a:picLocks noChangeAspect="1"/>
            </p:cNvPicPr>
            <p:nvPr/>
          </p:nvPicPr>
          <p:blipFill>
            <a:blip r:embed="rId5">
              <a:extLst>
                <a:ext uri="{28A0092B-C50C-407E-A947-70E740481C1C}">
                  <a14:useLocalDpi xmlns:a14="http://schemas.microsoft.com/office/drawing/2010/main" val="0"/>
                </a:ext>
              </a:extLst>
            </a:blip>
            <a:srcRect t="4772" b="4772"/>
            <a:stretch/>
          </p:blipFill>
          <p:spPr>
            <a:xfrm>
              <a:off x="9521390" y="5554292"/>
              <a:ext cx="1652344" cy="787703"/>
            </a:xfrm>
            <a:prstGeom prst="rect">
              <a:avLst/>
            </a:prstGeom>
          </p:spPr>
        </p:pic>
        <p:pic>
          <p:nvPicPr>
            <p:cNvPr id="17" name="Picture 16">
              <a:extLst>
                <a:ext uri="{FF2B5EF4-FFF2-40B4-BE49-F238E27FC236}">
                  <a16:creationId xmlns:a16="http://schemas.microsoft.com/office/drawing/2014/main" id="{B221911A-EE2D-C835-0B1D-8DE435DE055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90273" y="5202792"/>
              <a:ext cx="1269831" cy="1269831"/>
            </a:xfrm>
            <a:prstGeom prst="rect">
              <a:avLst/>
            </a:prstGeom>
          </p:spPr>
        </p:pic>
      </p:grpSp>
      <p:sp>
        <p:nvSpPr>
          <p:cNvPr id="2" name="Subtitle 4">
            <a:extLst>
              <a:ext uri="{FF2B5EF4-FFF2-40B4-BE49-F238E27FC236}">
                <a16:creationId xmlns:a16="http://schemas.microsoft.com/office/drawing/2014/main" id="{DC48226D-AA43-C2FE-7197-63ABBF608A01}"/>
              </a:ext>
            </a:extLst>
          </p:cNvPr>
          <p:cNvSpPr txBox="1">
            <a:spLocks/>
          </p:cNvSpPr>
          <p:nvPr/>
        </p:nvSpPr>
        <p:spPr>
          <a:xfrm>
            <a:off x="596888" y="516005"/>
            <a:ext cx="5384812" cy="564825"/>
          </a:xfrm>
          <a:prstGeom prst="rect">
            <a:avLst/>
          </a:prstGeom>
          <a:solidFill>
            <a:schemeClr val="accent2"/>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latin typeface="+mj-lt"/>
              </a:rPr>
              <a:t>Othello Comprehensive Plan</a:t>
            </a:r>
          </a:p>
        </p:txBody>
      </p:sp>
    </p:spTree>
    <p:extLst>
      <p:ext uri="{BB962C8B-B14F-4D97-AF65-F5344CB8AC3E}">
        <p14:creationId xmlns:p14="http://schemas.microsoft.com/office/powerpoint/2010/main" val="358802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Topic: Land Use</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Alternative Directions</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8" name="Shape 6"/>
          <p:cNvSpPr/>
          <p:nvPr/>
        </p:nvSpPr>
        <p:spPr>
          <a:xfrm>
            <a:off x="268224" y="1097280"/>
            <a:ext cx="3072384" cy="536448"/>
          </a:xfrm>
          <a:prstGeom prst="rect">
            <a:avLst/>
          </a:prstGeom>
          <a:solidFill>
            <a:srgbClr val="052652"/>
          </a:solidFill>
          <a:ln/>
        </p:spPr>
        <p:txBody>
          <a:bodyPr/>
          <a:lstStyle/>
          <a:p>
            <a:endParaRPr lang="en-US" sz="2400"/>
          </a:p>
        </p:txBody>
      </p:sp>
      <p:sp>
        <p:nvSpPr>
          <p:cNvPr id="9" name="Text 7"/>
          <p:cNvSpPr/>
          <p:nvPr/>
        </p:nvSpPr>
        <p:spPr>
          <a:xfrm>
            <a:off x="390144"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Baseline Vision</a:t>
            </a:r>
            <a:endParaRPr lang="en-US" sz="1400" dirty="0"/>
          </a:p>
        </p:txBody>
      </p:sp>
      <p:sp>
        <p:nvSpPr>
          <p:cNvPr id="10" name="Text 8"/>
          <p:cNvSpPr/>
          <p:nvPr/>
        </p:nvSpPr>
        <p:spPr>
          <a:xfrm>
            <a:off x="414528"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manages growth to protect surrounding farmland and rural character while supporting well-planned development. New neighborhoods and businesses are coordinated with infrastructure, reinforce a strong business district, and create connected, cohesive development patterns.</a:t>
            </a:r>
            <a:endParaRPr lang="en-US" sz="1267" dirty="0"/>
          </a:p>
        </p:txBody>
      </p:sp>
      <p:sp>
        <p:nvSpPr>
          <p:cNvPr id="11" name="Shape 9"/>
          <p:cNvSpPr/>
          <p:nvPr/>
        </p:nvSpPr>
        <p:spPr>
          <a:xfrm>
            <a:off x="3413760"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2" name="Shape 10"/>
          <p:cNvSpPr/>
          <p:nvPr/>
        </p:nvSpPr>
        <p:spPr>
          <a:xfrm>
            <a:off x="3413760" y="1097280"/>
            <a:ext cx="3072384" cy="536448"/>
          </a:xfrm>
          <a:prstGeom prst="rect">
            <a:avLst/>
          </a:prstGeom>
          <a:solidFill>
            <a:srgbClr val="0367A5"/>
          </a:solidFill>
          <a:ln/>
        </p:spPr>
        <p:txBody>
          <a:bodyPr/>
          <a:lstStyle/>
          <a:p>
            <a:endParaRPr lang="en-US" sz="2400"/>
          </a:p>
        </p:txBody>
      </p:sp>
      <p:sp>
        <p:nvSpPr>
          <p:cNvPr id="13" name="Text 11"/>
          <p:cNvSpPr/>
          <p:nvPr/>
        </p:nvSpPr>
        <p:spPr>
          <a:xfrm>
            <a:off x="3535680"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Growth &amp; Opportunity</a:t>
            </a:r>
            <a:endParaRPr lang="en-US" sz="1400" dirty="0"/>
          </a:p>
        </p:txBody>
      </p:sp>
      <p:sp>
        <p:nvSpPr>
          <p:cNvPr id="14" name="Text 12"/>
          <p:cNvSpPr/>
          <p:nvPr/>
        </p:nvSpPr>
        <p:spPr>
          <a:xfrm>
            <a:off x="3560064"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actively plans for growth by expanding residential, commercial, and industrial areas in strategic locations, while also incentivizing medium and higher density infill projects.</a:t>
            </a:r>
            <a:endParaRPr lang="en-US" sz="1267" dirty="0"/>
          </a:p>
        </p:txBody>
      </p:sp>
      <p:sp>
        <p:nvSpPr>
          <p:cNvPr id="15" name="Shape 13"/>
          <p:cNvSpPr/>
          <p:nvPr/>
        </p:nvSpPr>
        <p:spPr>
          <a:xfrm>
            <a:off x="6559296"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6" name="Shape 14"/>
          <p:cNvSpPr/>
          <p:nvPr/>
        </p:nvSpPr>
        <p:spPr>
          <a:xfrm>
            <a:off x="6559296" y="1097280"/>
            <a:ext cx="3072384" cy="536448"/>
          </a:xfrm>
          <a:prstGeom prst="rect">
            <a:avLst/>
          </a:prstGeom>
          <a:solidFill>
            <a:srgbClr val="578238"/>
          </a:solidFill>
          <a:ln/>
        </p:spPr>
        <p:txBody>
          <a:bodyPr/>
          <a:lstStyle/>
          <a:p>
            <a:endParaRPr lang="en-US" sz="2400"/>
          </a:p>
        </p:txBody>
      </p:sp>
      <p:sp>
        <p:nvSpPr>
          <p:cNvPr id="17" name="Text 15"/>
          <p:cNvSpPr/>
          <p:nvPr/>
        </p:nvSpPr>
        <p:spPr>
          <a:xfrm>
            <a:off x="6681216"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Character &amp; Livability</a:t>
            </a:r>
            <a:endParaRPr lang="en-US" sz="1400" dirty="0"/>
          </a:p>
        </p:txBody>
      </p:sp>
      <p:sp>
        <p:nvSpPr>
          <p:cNvPr id="18" name="Text 16"/>
          <p:cNvSpPr/>
          <p:nvPr/>
        </p:nvSpPr>
        <p:spPr>
          <a:xfrm>
            <a:off x="6705600"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carefully manages growth to maintain rural character, protect farmland, and ensure new development reflects the scale and feel of existing neighborhoods.</a:t>
            </a:r>
            <a:endParaRPr lang="en-US" sz="1267" dirty="0"/>
          </a:p>
        </p:txBody>
      </p:sp>
      <p:sp>
        <p:nvSpPr>
          <p:cNvPr id="19" name="Shape 17"/>
          <p:cNvSpPr/>
          <p:nvPr/>
        </p:nvSpPr>
        <p:spPr>
          <a:xfrm>
            <a:off x="9704832" y="1097280"/>
            <a:ext cx="2292096" cy="5340096"/>
          </a:xfrm>
          <a:prstGeom prst="rect">
            <a:avLst/>
          </a:prstGeom>
          <a:solidFill>
            <a:srgbClr val="E8EDF2"/>
          </a:solidFill>
          <a:ln/>
          <a:effectLst>
            <a:outerShdw blurRad="76200" dist="25400" dir="8100000" algn="bl" rotWithShape="0">
              <a:srgbClr val="000000">
                <a:alpha val="13000"/>
              </a:srgbClr>
            </a:outerShdw>
          </a:effectLst>
        </p:spPr>
        <p:txBody>
          <a:bodyPr/>
          <a:lstStyle/>
          <a:p>
            <a:endParaRPr lang="en-US" sz="2400"/>
          </a:p>
        </p:txBody>
      </p:sp>
      <p:sp>
        <p:nvSpPr>
          <p:cNvPr id="20" name="Shape 18"/>
          <p:cNvSpPr/>
          <p:nvPr/>
        </p:nvSpPr>
        <p:spPr>
          <a:xfrm>
            <a:off x="9704832" y="1097280"/>
            <a:ext cx="2292096" cy="536448"/>
          </a:xfrm>
          <a:prstGeom prst="rect">
            <a:avLst/>
          </a:prstGeom>
          <a:solidFill>
            <a:srgbClr val="FFC61A"/>
          </a:solidFill>
          <a:ln/>
        </p:spPr>
        <p:txBody>
          <a:bodyPr/>
          <a:lstStyle/>
          <a:p>
            <a:endParaRPr lang="en-US" sz="2400"/>
          </a:p>
        </p:txBody>
      </p:sp>
      <p:sp>
        <p:nvSpPr>
          <p:cNvPr id="21" name="Text 19"/>
          <p:cNvSpPr/>
          <p:nvPr/>
        </p:nvSpPr>
        <p:spPr>
          <a:xfrm>
            <a:off x="9802368" y="1097280"/>
            <a:ext cx="2097024" cy="536448"/>
          </a:xfrm>
          <a:prstGeom prst="rect">
            <a:avLst/>
          </a:prstGeom>
          <a:noFill/>
          <a:ln/>
        </p:spPr>
        <p:txBody>
          <a:bodyPr wrap="square" lIns="0" tIns="0" rIns="0" bIns="0" rtlCol="0" anchor="ctr"/>
          <a:lstStyle/>
          <a:p>
            <a:pPr algn="ctr"/>
            <a:r>
              <a:rPr lang="en-US" sz="1267" b="1" dirty="0">
                <a:solidFill>
                  <a:srgbClr val="052652"/>
                </a:solidFill>
                <a:latin typeface="Montserrat" pitchFamily="34" charset="0"/>
                <a:ea typeface="Montserrat" pitchFamily="34" charset="-122"/>
                <a:cs typeface="Montserrat" pitchFamily="34" charset="-120"/>
              </a:rPr>
              <a:t>Notes /</a:t>
            </a:r>
            <a:endParaRPr lang="en-US" sz="1267" dirty="0"/>
          </a:p>
          <a:p>
            <a:pPr algn="ctr"/>
            <a:r>
              <a:rPr lang="en-US" sz="1267" b="1" dirty="0">
                <a:solidFill>
                  <a:srgbClr val="052652"/>
                </a:solidFill>
                <a:latin typeface="Montserrat" pitchFamily="34" charset="0"/>
                <a:ea typeface="Montserrat" pitchFamily="34" charset="-122"/>
                <a:cs typeface="Montserrat" pitchFamily="34" charset="-120"/>
              </a:rPr>
              <a:t>Hybrid</a:t>
            </a:r>
            <a:endParaRPr lang="en-US" sz="1267" dirty="0"/>
          </a:p>
        </p:txBody>
      </p:sp>
      <p:sp>
        <p:nvSpPr>
          <p:cNvPr id="22" name="Text 20"/>
          <p:cNvSpPr/>
          <p:nvPr/>
        </p:nvSpPr>
        <p:spPr>
          <a:xfrm>
            <a:off x="9826752" y="1755648"/>
            <a:ext cx="2048256" cy="4559808"/>
          </a:xfrm>
          <a:prstGeom prst="rect">
            <a:avLst/>
          </a:prstGeom>
          <a:noFill/>
          <a:ln/>
        </p:spPr>
        <p:txBody>
          <a:bodyPr wrap="square" lIns="0" tIns="0" rIns="0" bIns="0" rtlCol="0" anchor="t"/>
          <a:lstStyle/>
          <a:p>
            <a:r>
              <a:rPr lang="en-US" sz="1200" i="1" dirty="0">
                <a:solidFill>
                  <a:srgbClr val="5A6A7A"/>
                </a:solidFill>
                <a:latin typeface="Open Sans" pitchFamily="34" charset="0"/>
                <a:ea typeface="Open Sans" pitchFamily="34" charset="-122"/>
                <a:cs typeface="Open Sans" pitchFamily="34" charset="-120"/>
              </a:rPr>
              <a:t>Record preferred direction or hybrid language here during discussion.</a:t>
            </a:r>
            <a:endParaRPr lang="en-US"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Topic: Housing</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Alternative Directions</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8" name="Shape 6"/>
          <p:cNvSpPr/>
          <p:nvPr/>
        </p:nvSpPr>
        <p:spPr>
          <a:xfrm>
            <a:off x="268224" y="1097280"/>
            <a:ext cx="3072384" cy="536448"/>
          </a:xfrm>
          <a:prstGeom prst="rect">
            <a:avLst/>
          </a:prstGeom>
          <a:solidFill>
            <a:srgbClr val="052652"/>
          </a:solidFill>
          <a:ln/>
        </p:spPr>
        <p:txBody>
          <a:bodyPr/>
          <a:lstStyle/>
          <a:p>
            <a:endParaRPr lang="en-US" sz="2400"/>
          </a:p>
        </p:txBody>
      </p:sp>
      <p:sp>
        <p:nvSpPr>
          <p:cNvPr id="9" name="Text 7"/>
          <p:cNvSpPr/>
          <p:nvPr/>
        </p:nvSpPr>
        <p:spPr>
          <a:xfrm>
            <a:off x="390144"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Baseline Vision</a:t>
            </a:r>
            <a:endParaRPr lang="en-US" sz="1400" dirty="0"/>
          </a:p>
        </p:txBody>
      </p:sp>
      <p:sp>
        <p:nvSpPr>
          <p:cNvPr id="10" name="Text 8"/>
          <p:cNvSpPr/>
          <p:nvPr/>
        </p:nvSpPr>
        <p:spPr>
          <a:xfrm>
            <a:off x="414528"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provides a wide range of housing options that allow residents of all ages and incomes to live in the community. Diverse housing types support families, seniors, and the local workforce while being thoughtfully integrated into existing neighborhoods.</a:t>
            </a:r>
            <a:endParaRPr lang="en-US" sz="1267" dirty="0"/>
          </a:p>
        </p:txBody>
      </p:sp>
      <p:sp>
        <p:nvSpPr>
          <p:cNvPr id="11" name="Shape 9"/>
          <p:cNvSpPr/>
          <p:nvPr/>
        </p:nvSpPr>
        <p:spPr>
          <a:xfrm>
            <a:off x="3413760"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2" name="Shape 10"/>
          <p:cNvSpPr/>
          <p:nvPr/>
        </p:nvSpPr>
        <p:spPr>
          <a:xfrm>
            <a:off x="3413760" y="1097280"/>
            <a:ext cx="3072384" cy="536448"/>
          </a:xfrm>
          <a:prstGeom prst="rect">
            <a:avLst/>
          </a:prstGeom>
          <a:solidFill>
            <a:srgbClr val="0367A5"/>
          </a:solidFill>
          <a:ln/>
        </p:spPr>
        <p:txBody>
          <a:bodyPr/>
          <a:lstStyle/>
          <a:p>
            <a:endParaRPr lang="en-US" sz="2400"/>
          </a:p>
        </p:txBody>
      </p:sp>
      <p:sp>
        <p:nvSpPr>
          <p:cNvPr id="13" name="Text 11"/>
          <p:cNvSpPr/>
          <p:nvPr/>
        </p:nvSpPr>
        <p:spPr>
          <a:xfrm>
            <a:off x="3535680"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Growth &amp; Opportunity</a:t>
            </a:r>
            <a:endParaRPr lang="en-US" sz="1400" dirty="0"/>
          </a:p>
        </p:txBody>
      </p:sp>
      <p:sp>
        <p:nvSpPr>
          <p:cNvPr id="14" name="Text 12"/>
          <p:cNvSpPr/>
          <p:nvPr/>
        </p:nvSpPr>
        <p:spPr>
          <a:xfrm>
            <a:off x="3560064"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Othello's housing supply is robust, allowing expansion and density to meet demand and support economic growth. Multifamily, workforce housing, and higher-density development are encouraged in key areas throughout the City.</a:t>
            </a:r>
            <a:endParaRPr lang="en-US" sz="1267" dirty="0"/>
          </a:p>
        </p:txBody>
      </p:sp>
      <p:sp>
        <p:nvSpPr>
          <p:cNvPr id="15" name="Shape 13"/>
          <p:cNvSpPr/>
          <p:nvPr/>
        </p:nvSpPr>
        <p:spPr>
          <a:xfrm>
            <a:off x="6559296"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6" name="Shape 14"/>
          <p:cNvSpPr/>
          <p:nvPr/>
        </p:nvSpPr>
        <p:spPr>
          <a:xfrm>
            <a:off x="6559296" y="1097280"/>
            <a:ext cx="3072384" cy="536448"/>
          </a:xfrm>
          <a:prstGeom prst="rect">
            <a:avLst/>
          </a:prstGeom>
          <a:solidFill>
            <a:srgbClr val="578238"/>
          </a:solidFill>
          <a:ln/>
        </p:spPr>
        <p:txBody>
          <a:bodyPr/>
          <a:lstStyle/>
          <a:p>
            <a:endParaRPr lang="en-US" sz="2400"/>
          </a:p>
        </p:txBody>
      </p:sp>
      <p:sp>
        <p:nvSpPr>
          <p:cNvPr id="17" name="Text 15"/>
          <p:cNvSpPr/>
          <p:nvPr/>
        </p:nvSpPr>
        <p:spPr>
          <a:xfrm>
            <a:off x="6681216"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Character &amp; Livability</a:t>
            </a:r>
            <a:endParaRPr lang="en-US" sz="1400" dirty="0"/>
          </a:p>
        </p:txBody>
      </p:sp>
      <p:sp>
        <p:nvSpPr>
          <p:cNvPr id="18" name="Text 16"/>
          <p:cNvSpPr/>
          <p:nvPr/>
        </p:nvSpPr>
        <p:spPr>
          <a:xfrm>
            <a:off x="6705600"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expands housing options in a measured and context-sensitive way, prioritizing neighborhood compatibility, long-term affordability, and stability for current residents.</a:t>
            </a:r>
            <a:endParaRPr lang="en-US" sz="1267" dirty="0"/>
          </a:p>
        </p:txBody>
      </p:sp>
      <p:sp>
        <p:nvSpPr>
          <p:cNvPr id="19" name="Shape 17"/>
          <p:cNvSpPr/>
          <p:nvPr/>
        </p:nvSpPr>
        <p:spPr>
          <a:xfrm>
            <a:off x="9704832" y="1097280"/>
            <a:ext cx="2292096" cy="5340096"/>
          </a:xfrm>
          <a:prstGeom prst="rect">
            <a:avLst/>
          </a:prstGeom>
          <a:solidFill>
            <a:srgbClr val="E8EDF2"/>
          </a:solidFill>
          <a:ln/>
          <a:effectLst>
            <a:outerShdw blurRad="76200" dist="25400" dir="8100000" algn="bl" rotWithShape="0">
              <a:srgbClr val="000000">
                <a:alpha val="13000"/>
              </a:srgbClr>
            </a:outerShdw>
          </a:effectLst>
        </p:spPr>
        <p:txBody>
          <a:bodyPr/>
          <a:lstStyle/>
          <a:p>
            <a:endParaRPr lang="en-US" sz="2400"/>
          </a:p>
        </p:txBody>
      </p:sp>
      <p:sp>
        <p:nvSpPr>
          <p:cNvPr id="20" name="Shape 18"/>
          <p:cNvSpPr/>
          <p:nvPr/>
        </p:nvSpPr>
        <p:spPr>
          <a:xfrm>
            <a:off x="9704832" y="1097280"/>
            <a:ext cx="2292096" cy="536448"/>
          </a:xfrm>
          <a:prstGeom prst="rect">
            <a:avLst/>
          </a:prstGeom>
          <a:solidFill>
            <a:srgbClr val="FFC61A"/>
          </a:solidFill>
          <a:ln/>
        </p:spPr>
        <p:txBody>
          <a:bodyPr/>
          <a:lstStyle/>
          <a:p>
            <a:endParaRPr lang="en-US" sz="2400"/>
          </a:p>
        </p:txBody>
      </p:sp>
      <p:sp>
        <p:nvSpPr>
          <p:cNvPr id="21" name="Text 19"/>
          <p:cNvSpPr/>
          <p:nvPr/>
        </p:nvSpPr>
        <p:spPr>
          <a:xfrm>
            <a:off x="9802368" y="1097280"/>
            <a:ext cx="2097024" cy="536448"/>
          </a:xfrm>
          <a:prstGeom prst="rect">
            <a:avLst/>
          </a:prstGeom>
          <a:noFill/>
          <a:ln/>
        </p:spPr>
        <p:txBody>
          <a:bodyPr wrap="square" lIns="0" tIns="0" rIns="0" bIns="0" rtlCol="0" anchor="ctr"/>
          <a:lstStyle/>
          <a:p>
            <a:pPr algn="ctr"/>
            <a:r>
              <a:rPr lang="en-US" sz="1267" b="1" dirty="0">
                <a:solidFill>
                  <a:srgbClr val="052652"/>
                </a:solidFill>
                <a:latin typeface="Montserrat" pitchFamily="34" charset="0"/>
                <a:ea typeface="Montserrat" pitchFamily="34" charset="-122"/>
                <a:cs typeface="Montserrat" pitchFamily="34" charset="-120"/>
              </a:rPr>
              <a:t>Notes /</a:t>
            </a:r>
            <a:endParaRPr lang="en-US" sz="1267" dirty="0"/>
          </a:p>
          <a:p>
            <a:pPr algn="ctr"/>
            <a:r>
              <a:rPr lang="en-US" sz="1267" b="1" dirty="0">
                <a:solidFill>
                  <a:srgbClr val="052652"/>
                </a:solidFill>
                <a:latin typeface="Montserrat" pitchFamily="34" charset="0"/>
                <a:ea typeface="Montserrat" pitchFamily="34" charset="-122"/>
                <a:cs typeface="Montserrat" pitchFamily="34" charset="-120"/>
              </a:rPr>
              <a:t>Hybrid</a:t>
            </a:r>
            <a:endParaRPr lang="en-US" sz="1267" dirty="0"/>
          </a:p>
        </p:txBody>
      </p:sp>
      <p:sp>
        <p:nvSpPr>
          <p:cNvPr id="22" name="Text 20"/>
          <p:cNvSpPr/>
          <p:nvPr/>
        </p:nvSpPr>
        <p:spPr>
          <a:xfrm>
            <a:off x="9826752" y="1755648"/>
            <a:ext cx="2048256" cy="4559808"/>
          </a:xfrm>
          <a:prstGeom prst="rect">
            <a:avLst/>
          </a:prstGeom>
          <a:noFill/>
          <a:ln/>
        </p:spPr>
        <p:txBody>
          <a:bodyPr wrap="square" lIns="0" tIns="0" rIns="0" bIns="0" rtlCol="0" anchor="t"/>
          <a:lstStyle/>
          <a:p>
            <a:r>
              <a:rPr lang="en-US" sz="1200" i="1" dirty="0">
                <a:solidFill>
                  <a:srgbClr val="5A6A7A"/>
                </a:solidFill>
                <a:latin typeface="Open Sans" pitchFamily="34" charset="0"/>
                <a:ea typeface="Open Sans" pitchFamily="34" charset="-122"/>
                <a:cs typeface="Open Sans" pitchFamily="34" charset="-120"/>
              </a:rPr>
              <a:t>Record preferred direction or hybrid language here during discussion.</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Topic: Transportation</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Alternative Directions</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8" name="Shape 6"/>
          <p:cNvSpPr/>
          <p:nvPr/>
        </p:nvSpPr>
        <p:spPr>
          <a:xfrm>
            <a:off x="268224" y="1097280"/>
            <a:ext cx="3072384" cy="536448"/>
          </a:xfrm>
          <a:prstGeom prst="rect">
            <a:avLst/>
          </a:prstGeom>
          <a:solidFill>
            <a:srgbClr val="052652"/>
          </a:solidFill>
          <a:ln/>
        </p:spPr>
        <p:txBody>
          <a:bodyPr/>
          <a:lstStyle/>
          <a:p>
            <a:endParaRPr lang="en-US" sz="2400"/>
          </a:p>
        </p:txBody>
      </p:sp>
      <p:sp>
        <p:nvSpPr>
          <p:cNvPr id="9" name="Text 7"/>
          <p:cNvSpPr/>
          <p:nvPr/>
        </p:nvSpPr>
        <p:spPr>
          <a:xfrm>
            <a:off x="390144"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Baseline Vision</a:t>
            </a:r>
            <a:endParaRPr lang="en-US" sz="1400" dirty="0"/>
          </a:p>
        </p:txBody>
      </p:sp>
      <p:sp>
        <p:nvSpPr>
          <p:cNvPr id="10" name="Text 8"/>
          <p:cNvSpPr/>
          <p:nvPr/>
        </p:nvSpPr>
        <p:spPr>
          <a:xfrm>
            <a:off x="414528"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maintains a safe and efficient transportation network that connects neighborhoods, schools, parks, and businesses. Expanded sidewalks, trails, and roadway improvements support safe and accessible travel for all users.</a:t>
            </a:r>
            <a:endParaRPr lang="en-US" sz="1267" dirty="0"/>
          </a:p>
        </p:txBody>
      </p:sp>
      <p:sp>
        <p:nvSpPr>
          <p:cNvPr id="11" name="Shape 9"/>
          <p:cNvSpPr/>
          <p:nvPr/>
        </p:nvSpPr>
        <p:spPr>
          <a:xfrm>
            <a:off x="3413760"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2" name="Shape 10"/>
          <p:cNvSpPr/>
          <p:nvPr/>
        </p:nvSpPr>
        <p:spPr>
          <a:xfrm>
            <a:off x="3413760" y="1097280"/>
            <a:ext cx="3072384" cy="536448"/>
          </a:xfrm>
          <a:prstGeom prst="rect">
            <a:avLst/>
          </a:prstGeom>
          <a:solidFill>
            <a:srgbClr val="0367A5"/>
          </a:solidFill>
          <a:ln/>
        </p:spPr>
        <p:txBody>
          <a:bodyPr/>
          <a:lstStyle/>
          <a:p>
            <a:endParaRPr lang="en-US" sz="2400"/>
          </a:p>
        </p:txBody>
      </p:sp>
      <p:sp>
        <p:nvSpPr>
          <p:cNvPr id="13" name="Text 11"/>
          <p:cNvSpPr/>
          <p:nvPr/>
        </p:nvSpPr>
        <p:spPr>
          <a:xfrm>
            <a:off x="3535680"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Growth &amp; Opportunity</a:t>
            </a:r>
            <a:endParaRPr lang="en-US" sz="1400" dirty="0"/>
          </a:p>
        </p:txBody>
      </p:sp>
      <p:sp>
        <p:nvSpPr>
          <p:cNvPr id="14" name="Text 12"/>
          <p:cNvSpPr/>
          <p:nvPr/>
        </p:nvSpPr>
        <p:spPr>
          <a:xfrm>
            <a:off x="3560064"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invests in a transportation system that supports increased traffic, freight movement, and regional connectivity, including improvements to key corridors and highway access.</a:t>
            </a:r>
            <a:endParaRPr lang="en-US" sz="1267" dirty="0"/>
          </a:p>
        </p:txBody>
      </p:sp>
      <p:sp>
        <p:nvSpPr>
          <p:cNvPr id="15" name="Shape 13"/>
          <p:cNvSpPr/>
          <p:nvPr/>
        </p:nvSpPr>
        <p:spPr>
          <a:xfrm>
            <a:off x="6559296"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6" name="Shape 14"/>
          <p:cNvSpPr/>
          <p:nvPr/>
        </p:nvSpPr>
        <p:spPr>
          <a:xfrm>
            <a:off x="6559296" y="1097280"/>
            <a:ext cx="3072384" cy="536448"/>
          </a:xfrm>
          <a:prstGeom prst="rect">
            <a:avLst/>
          </a:prstGeom>
          <a:solidFill>
            <a:srgbClr val="578238"/>
          </a:solidFill>
          <a:ln/>
        </p:spPr>
        <p:txBody>
          <a:bodyPr/>
          <a:lstStyle/>
          <a:p>
            <a:endParaRPr lang="en-US" sz="2400"/>
          </a:p>
        </p:txBody>
      </p:sp>
      <p:sp>
        <p:nvSpPr>
          <p:cNvPr id="17" name="Text 15"/>
          <p:cNvSpPr/>
          <p:nvPr/>
        </p:nvSpPr>
        <p:spPr>
          <a:xfrm>
            <a:off x="6681216"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Character &amp; Livability</a:t>
            </a:r>
            <a:endParaRPr lang="en-US" sz="1400" dirty="0"/>
          </a:p>
        </p:txBody>
      </p:sp>
      <p:sp>
        <p:nvSpPr>
          <p:cNvPr id="18" name="Text 16"/>
          <p:cNvSpPr/>
          <p:nvPr/>
        </p:nvSpPr>
        <p:spPr>
          <a:xfrm>
            <a:off x="6705600"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prioritizes local connectivity, walkability, and neighborhood safety, with a focus on safe routes to schools, parks, and daily destinations.</a:t>
            </a:r>
            <a:endParaRPr lang="en-US" sz="1267" dirty="0"/>
          </a:p>
        </p:txBody>
      </p:sp>
      <p:sp>
        <p:nvSpPr>
          <p:cNvPr id="19" name="Shape 17"/>
          <p:cNvSpPr/>
          <p:nvPr/>
        </p:nvSpPr>
        <p:spPr>
          <a:xfrm>
            <a:off x="9704832" y="1097280"/>
            <a:ext cx="2292096" cy="5340096"/>
          </a:xfrm>
          <a:prstGeom prst="rect">
            <a:avLst/>
          </a:prstGeom>
          <a:solidFill>
            <a:srgbClr val="E8EDF2"/>
          </a:solidFill>
          <a:ln/>
          <a:effectLst>
            <a:outerShdw blurRad="76200" dist="25400" dir="8100000" algn="bl" rotWithShape="0">
              <a:srgbClr val="000000">
                <a:alpha val="13000"/>
              </a:srgbClr>
            </a:outerShdw>
          </a:effectLst>
        </p:spPr>
        <p:txBody>
          <a:bodyPr/>
          <a:lstStyle/>
          <a:p>
            <a:endParaRPr lang="en-US" sz="2400"/>
          </a:p>
        </p:txBody>
      </p:sp>
      <p:sp>
        <p:nvSpPr>
          <p:cNvPr id="20" name="Shape 18"/>
          <p:cNvSpPr/>
          <p:nvPr/>
        </p:nvSpPr>
        <p:spPr>
          <a:xfrm>
            <a:off x="9704832" y="1097280"/>
            <a:ext cx="2292096" cy="536448"/>
          </a:xfrm>
          <a:prstGeom prst="rect">
            <a:avLst/>
          </a:prstGeom>
          <a:solidFill>
            <a:srgbClr val="FFC61A"/>
          </a:solidFill>
          <a:ln/>
        </p:spPr>
        <p:txBody>
          <a:bodyPr/>
          <a:lstStyle/>
          <a:p>
            <a:endParaRPr lang="en-US" sz="2400"/>
          </a:p>
        </p:txBody>
      </p:sp>
      <p:sp>
        <p:nvSpPr>
          <p:cNvPr id="21" name="Text 19"/>
          <p:cNvSpPr/>
          <p:nvPr/>
        </p:nvSpPr>
        <p:spPr>
          <a:xfrm>
            <a:off x="9802368" y="1097280"/>
            <a:ext cx="2097024" cy="536448"/>
          </a:xfrm>
          <a:prstGeom prst="rect">
            <a:avLst/>
          </a:prstGeom>
          <a:noFill/>
          <a:ln/>
        </p:spPr>
        <p:txBody>
          <a:bodyPr wrap="square" lIns="0" tIns="0" rIns="0" bIns="0" rtlCol="0" anchor="ctr"/>
          <a:lstStyle/>
          <a:p>
            <a:pPr algn="ctr"/>
            <a:r>
              <a:rPr lang="en-US" sz="1267" b="1" dirty="0">
                <a:solidFill>
                  <a:srgbClr val="052652"/>
                </a:solidFill>
                <a:latin typeface="Montserrat" pitchFamily="34" charset="0"/>
                <a:ea typeface="Montserrat" pitchFamily="34" charset="-122"/>
                <a:cs typeface="Montserrat" pitchFamily="34" charset="-120"/>
              </a:rPr>
              <a:t>Notes /</a:t>
            </a:r>
            <a:endParaRPr lang="en-US" sz="1267" dirty="0"/>
          </a:p>
          <a:p>
            <a:pPr algn="ctr"/>
            <a:r>
              <a:rPr lang="en-US" sz="1267" b="1" dirty="0">
                <a:solidFill>
                  <a:srgbClr val="052652"/>
                </a:solidFill>
                <a:latin typeface="Montserrat" pitchFamily="34" charset="0"/>
                <a:ea typeface="Montserrat" pitchFamily="34" charset="-122"/>
                <a:cs typeface="Montserrat" pitchFamily="34" charset="-120"/>
              </a:rPr>
              <a:t>Hybrid</a:t>
            </a:r>
            <a:endParaRPr lang="en-US" sz="1267" dirty="0"/>
          </a:p>
        </p:txBody>
      </p:sp>
      <p:sp>
        <p:nvSpPr>
          <p:cNvPr id="22" name="Text 20"/>
          <p:cNvSpPr/>
          <p:nvPr/>
        </p:nvSpPr>
        <p:spPr>
          <a:xfrm>
            <a:off x="9826752" y="1755648"/>
            <a:ext cx="2048256" cy="4559808"/>
          </a:xfrm>
          <a:prstGeom prst="rect">
            <a:avLst/>
          </a:prstGeom>
          <a:noFill/>
          <a:ln/>
        </p:spPr>
        <p:txBody>
          <a:bodyPr wrap="square" lIns="0" tIns="0" rIns="0" bIns="0" rtlCol="0" anchor="t"/>
          <a:lstStyle/>
          <a:p>
            <a:r>
              <a:rPr lang="en-US" sz="1200" i="1" dirty="0">
                <a:solidFill>
                  <a:srgbClr val="5A6A7A"/>
                </a:solidFill>
                <a:latin typeface="Open Sans" pitchFamily="34" charset="0"/>
                <a:ea typeface="Open Sans" pitchFamily="34" charset="-122"/>
                <a:cs typeface="Open Sans" pitchFamily="34" charset="-120"/>
              </a:rPr>
              <a:t>Record preferred direction or hybrid language here during discussion.</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Topic: Utilities &amp; Public Services</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Alternative Directions</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8" name="Shape 6"/>
          <p:cNvSpPr/>
          <p:nvPr/>
        </p:nvSpPr>
        <p:spPr>
          <a:xfrm>
            <a:off x="268224" y="1097280"/>
            <a:ext cx="3072384" cy="536448"/>
          </a:xfrm>
          <a:prstGeom prst="rect">
            <a:avLst/>
          </a:prstGeom>
          <a:solidFill>
            <a:srgbClr val="052652"/>
          </a:solidFill>
          <a:ln/>
        </p:spPr>
        <p:txBody>
          <a:bodyPr/>
          <a:lstStyle/>
          <a:p>
            <a:endParaRPr lang="en-US" sz="2400"/>
          </a:p>
        </p:txBody>
      </p:sp>
      <p:sp>
        <p:nvSpPr>
          <p:cNvPr id="9" name="Text 7"/>
          <p:cNvSpPr/>
          <p:nvPr/>
        </p:nvSpPr>
        <p:spPr>
          <a:xfrm>
            <a:off x="390144"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Baseline Vision</a:t>
            </a:r>
            <a:endParaRPr lang="en-US" sz="1400" dirty="0"/>
          </a:p>
        </p:txBody>
      </p:sp>
      <p:sp>
        <p:nvSpPr>
          <p:cNvPr id="10" name="Text 8"/>
          <p:cNvSpPr/>
          <p:nvPr/>
        </p:nvSpPr>
        <p:spPr>
          <a:xfrm>
            <a:off x="414528"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provides reliable and modern infrastructure that supports responsible growth and a high quality of life. Water, sewer, broadband, schools, and public services are expanded in alignment with development.</a:t>
            </a:r>
            <a:endParaRPr lang="en-US" sz="1267" dirty="0"/>
          </a:p>
        </p:txBody>
      </p:sp>
      <p:sp>
        <p:nvSpPr>
          <p:cNvPr id="11" name="Shape 9"/>
          <p:cNvSpPr/>
          <p:nvPr/>
        </p:nvSpPr>
        <p:spPr>
          <a:xfrm>
            <a:off x="3413760"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2" name="Shape 10"/>
          <p:cNvSpPr/>
          <p:nvPr/>
        </p:nvSpPr>
        <p:spPr>
          <a:xfrm>
            <a:off x="3413760" y="1097280"/>
            <a:ext cx="3072384" cy="536448"/>
          </a:xfrm>
          <a:prstGeom prst="rect">
            <a:avLst/>
          </a:prstGeom>
          <a:solidFill>
            <a:srgbClr val="0367A5"/>
          </a:solidFill>
          <a:ln/>
        </p:spPr>
        <p:txBody>
          <a:bodyPr/>
          <a:lstStyle/>
          <a:p>
            <a:endParaRPr lang="en-US" sz="2400"/>
          </a:p>
        </p:txBody>
      </p:sp>
      <p:sp>
        <p:nvSpPr>
          <p:cNvPr id="13" name="Text 11"/>
          <p:cNvSpPr/>
          <p:nvPr/>
        </p:nvSpPr>
        <p:spPr>
          <a:xfrm>
            <a:off x="3535680"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Growth &amp; Opportunity</a:t>
            </a:r>
            <a:endParaRPr lang="en-US" sz="1400" dirty="0"/>
          </a:p>
        </p:txBody>
      </p:sp>
      <p:sp>
        <p:nvSpPr>
          <p:cNvPr id="14" name="Text 12"/>
          <p:cNvSpPr/>
          <p:nvPr/>
        </p:nvSpPr>
        <p:spPr>
          <a:xfrm>
            <a:off x="3560064"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The City pursues major, proactive investments in water, sewer, and infrastructure systems to unlock growth capacity and support long-term expansion.</a:t>
            </a:r>
            <a:endParaRPr lang="en-US" sz="1267" dirty="0"/>
          </a:p>
        </p:txBody>
      </p:sp>
      <p:sp>
        <p:nvSpPr>
          <p:cNvPr id="15" name="Shape 13"/>
          <p:cNvSpPr/>
          <p:nvPr/>
        </p:nvSpPr>
        <p:spPr>
          <a:xfrm>
            <a:off x="6559296"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6" name="Shape 14"/>
          <p:cNvSpPr/>
          <p:nvPr/>
        </p:nvSpPr>
        <p:spPr>
          <a:xfrm>
            <a:off x="6559296" y="1097280"/>
            <a:ext cx="3072384" cy="536448"/>
          </a:xfrm>
          <a:prstGeom prst="rect">
            <a:avLst/>
          </a:prstGeom>
          <a:solidFill>
            <a:srgbClr val="578238"/>
          </a:solidFill>
          <a:ln/>
        </p:spPr>
        <p:txBody>
          <a:bodyPr/>
          <a:lstStyle/>
          <a:p>
            <a:endParaRPr lang="en-US" sz="2400"/>
          </a:p>
        </p:txBody>
      </p:sp>
      <p:sp>
        <p:nvSpPr>
          <p:cNvPr id="17" name="Text 15"/>
          <p:cNvSpPr/>
          <p:nvPr/>
        </p:nvSpPr>
        <p:spPr>
          <a:xfrm>
            <a:off x="6681216"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Character &amp; Livability</a:t>
            </a:r>
            <a:endParaRPr lang="en-US" sz="1400" dirty="0"/>
          </a:p>
        </p:txBody>
      </p:sp>
      <p:sp>
        <p:nvSpPr>
          <p:cNvPr id="18" name="Text 16"/>
          <p:cNvSpPr/>
          <p:nvPr/>
        </p:nvSpPr>
        <p:spPr>
          <a:xfrm>
            <a:off x="6705600"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aligns growth with available infrastructure capacity, ensuring that development does not outpace water, sewer, and public service systems.</a:t>
            </a:r>
            <a:endParaRPr lang="en-US" sz="1267" dirty="0"/>
          </a:p>
        </p:txBody>
      </p:sp>
      <p:sp>
        <p:nvSpPr>
          <p:cNvPr id="19" name="Shape 17"/>
          <p:cNvSpPr/>
          <p:nvPr/>
        </p:nvSpPr>
        <p:spPr>
          <a:xfrm>
            <a:off x="9704832" y="1097280"/>
            <a:ext cx="2292096" cy="5340096"/>
          </a:xfrm>
          <a:prstGeom prst="rect">
            <a:avLst/>
          </a:prstGeom>
          <a:solidFill>
            <a:srgbClr val="E8EDF2"/>
          </a:solidFill>
          <a:ln/>
          <a:effectLst>
            <a:outerShdw blurRad="76200" dist="25400" dir="8100000" algn="bl" rotWithShape="0">
              <a:srgbClr val="000000">
                <a:alpha val="13000"/>
              </a:srgbClr>
            </a:outerShdw>
          </a:effectLst>
        </p:spPr>
        <p:txBody>
          <a:bodyPr/>
          <a:lstStyle/>
          <a:p>
            <a:endParaRPr lang="en-US" sz="2400"/>
          </a:p>
        </p:txBody>
      </p:sp>
      <p:sp>
        <p:nvSpPr>
          <p:cNvPr id="20" name="Shape 18"/>
          <p:cNvSpPr/>
          <p:nvPr/>
        </p:nvSpPr>
        <p:spPr>
          <a:xfrm>
            <a:off x="9704832" y="1097280"/>
            <a:ext cx="2292096" cy="536448"/>
          </a:xfrm>
          <a:prstGeom prst="rect">
            <a:avLst/>
          </a:prstGeom>
          <a:solidFill>
            <a:srgbClr val="FFC61A"/>
          </a:solidFill>
          <a:ln/>
        </p:spPr>
        <p:txBody>
          <a:bodyPr/>
          <a:lstStyle/>
          <a:p>
            <a:endParaRPr lang="en-US" sz="2400"/>
          </a:p>
        </p:txBody>
      </p:sp>
      <p:sp>
        <p:nvSpPr>
          <p:cNvPr id="21" name="Text 19"/>
          <p:cNvSpPr/>
          <p:nvPr/>
        </p:nvSpPr>
        <p:spPr>
          <a:xfrm>
            <a:off x="9802368" y="1097280"/>
            <a:ext cx="2097024" cy="536448"/>
          </a:xfrm>
          <a:prstGeom prst="rect">
            <a:avLst/>
          </a:prstGeom>
          <a:noFill/>
          <a:ln/>
        </p:spPr>
        <p:txBody>
          <a:bodyPr wrap="square" lIns="0" tIns="0" rIns="0" bIns="0" rtlCol="0" anchor="ctr"/>
          <a:lstStyle/>
          <a:p>
            <a:pPr algn="ctr"/>
            <a:r>
              <a:rPr lang="en-US" sz="1267" b="1" dirty="0">
                <a:solidFill>
                  <a:srgbClr val="052652"/>
                </a:solidFill>
                <a:latin typeface="Montserrat" pitchFamily="34" charset="0"/>
                <a:ea typeface="Montserrat" pitchFamily="34" charset="-122"/>
                <a:cs typeface="Montserrat" pitchFamily="34" charset="-120"/>
              </a:rPr>
              <a:t>Notes /</a:t>
            </a:r>
            <a:endParaRPr lang="en-US" sz="1267" dirty="0"/>
          </a:p>
          <a:p>
            <a:pPr algn="ctr"/>
            <a:r>
              <a:rPr lang="en-US" sz="1267" b="1" dirty="0">
                <a:solidFill>
                  <a:srgbClr val="052652"/>
                </a:solidFill>
                <a:latin typeface="Montserrat" pitchFamily="34" charset="0"/>
                <a:ea typeface="Montserrat" pitchFamily="34" charset="-122"/>
                <a:cs typeface="Montserrat" pitchFamily="34" charset="-120"/>
              </a:rPr>
              <a:t>Hybrid</a:t>
            </a:r>
            <a:endParaRPr lang="en-US" sz="1267" dirty="0"/>
          </a:p>
        </p:txBody>
      </p:sp>
      <p:sp>
        <p:nvSpPr>
          <p:cNvPr id="22" name="Text 20"/>
          <p:cNvSpPr/>
          <p:nvPr/>
        </p:nvSpPr>
        <p:spPr>
          <a:xfrm>
            <a:off x="9826752" y="1755648"/>
            <a:ext cx="2048256" cy="4559808"/>
          </a:xfrm>
          <a:prstGeom prst="rect">
            <a:avLst/>
          </a:prstGeom>
          <a:noFill/>
          <a:ln/>
        </p:spPr>
        <p:txBody>
          <a:bodyPr wrap="square" lIns="0" tIns="0" rIns="0" bIns="0" rtlCol="0" anchor="t"/>
          <a:lstStyle/>
          <a:p>
            <a:r>
              <a:rPr lang="en-US" sz="1200" i="1" dirty="0">
                <a:solidFill>
                  <a:srgbClr val="5A6A7A"/>
                </a:solidFill>
                <a:latin typeface="Open Sans" pitchFamily="34" charset="0"/>
                <a:ea typeface="Open Sans" pitchFamily="34" charset="-122"/>
                <a:cs typeface="Open Sans" pitchFamily="34" charset="-120"/>
              </a:rPr>
              <a:t>Record preferred direction or hybrid language here during discussion.</a:t>
            </a:r>
            <a:endParaRPr lang="en-U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Topic: Parks &amp; Recreation</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Alternative Directions</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8" name="Shape 6"/>
          <p:cNvSpPr/>
          <p:nvPr/>
        </p:nvSpPr>
        <p:spPr>
          <a:xfrm>
            <a:off x="268224" y="1097280"/>
            <a:ext cx="3072384" cy="536448"/>
          </a:xfrm>
          <a:prstGeom prst="rect">
            <a:avLst/>
          </a:prstGeom>
          <a:solidFill>
            <a:srgbClr val="052652"/>
          </a:solidFill>
          <a:ln/>
        </p:spPr>
        <p:txBody>
          <a:bodyPr/>
          <a:lstStyle/>
          <a:p>
            <a:endParaRPr lang="en-US" sz="2400"/>
          </a:p>
        </p:txBody>
      </p:sp>
      <p:sp>
        <p:nvSpPr>
          <p:cNvPr id="9" name="Text 7"/>
          <p:cNvSpPr/>
          <p:nvPr/>
        </p:nvSpPr>
        <p:spPr>
          <a:xfrm>
            <a:off x="390144"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Baseline Vision</a:t>
            </a:r>
            <a:endParaRPr lang="en-US" sz="1400" dirty="0"/>
          </a:p>
        </p:txBody>
      </p:sp>
      <p:sp>
        <p:nvSpPr>
          <p:cNvPr id="10" name="Text 8"/>
          <p:cNvSpPr/>
          <p:nvPr/>
        </p:nvSpPr>
        <p:spPr>
          <a:xfrm>
            <a:off x="414528"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offers a connected system of parks, recreation facilities, and community gathering spaces that serve residents of all ages. Expanded parks, trails, and recreational amenities support healthy lifestyles, youth opportunities, and community connection.</a:t>
            </a:r>
            <a:endParaRPr lang="en-US" sz="1267" dirty="0"/>
          </a:p>
        </p:txBody>
      </p:sp>
      <p:sp>
        <p:nvSpPr>
          <p:cNvPr id="11" name="Shape 9"/>
          <p:cNvSpPr/>
          <p:nvPr/>
        </p:nvSpPr>
        <p:spPr>
          <a:xfrm>
            <a:off x="3413760"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2" name="Shape 10"/>
          <p:cNvSpPr/>
          <p:nvPr/>
        </p:nvSpPr>
        <p:spPr>
          <a:xfrm>
            <a:off x="3413760" y="1097280"/>
            <a:ext cx="3072384" cy="536448"/>
          </a:xfrm>
          <a:prstGeom prst="rect">
            <a:avLst/>
          </a:prstGeom>
          <a:solidFill>
            <a:srgbClr val="0367A5"/>
          </a:solidFill>
          <a:ln/>
        </p:spPr>
        <p:txBody>
          <a:bodyPr/>
          <a:lstStyle/>
          <a:p>
            <a:endParaRPr lang="en-US" sz="2400"/>
          </a:p>
        </p:txBody>
      </p:sp>
      <p:sp>
        <p:nvSpPr>
          <p:cNvPr id="13" name="Text 11"/>
          <p:cNvSpPr/>
          <p:nvPr/>
        </p:nvSpPr>
        <p:spPr>
          <a:xfrm>
            <a:off x="3535680"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Growth &amp; Opportunity</a:t>
            </a:r>
            <a:endParaRPr lang="en-US" sz="1400" dirty="0"/>
          </a:p>
        </p:txBody>
      </p:sp>
      <p:sp>
        <p:nvSpPr>
          <p:cNvPr id="14" name="Text 12"/>
          <p:cNvSpPr/>
          <p:nvPr/>
        </p:nvSpPr>
        <p:spPr>
          <a:xfrm>
            <a:off x="3560064"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expands parks and recreation facilities to serve a growing population and support tourism, events, and regional attractions.</a:t>
            </a:r>
            <a:endParaRPr lang="en-US" sz="1267" dirty="0"/>
          </a:p>
        </p:txBody>
      </p:sp>
      <p:sp>
        <p:nvSpPr>
          <p:cNvPr id="15" name="Shape 13"/>
          <p:cNvSpPr/>
          <p:nvPr/>
        </p:nvSpPr>
        <p:spPr>
          <a:xfrm>
            <a:off x="6559296"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6" name="Shape 14"/>
          <p:cNvSpPr/>
          <p:nvPr/>
        </p:nvSpPr>
        <p:spPr>
          <a:xfrm>
            <a:off x="6559296" y="1097280"/>
            <a:ext cx="3072384" cy="536448"/>
          </a:xfrm>
          <a:prstGeom prst="rect">
            <a:avLst/>
          </a:prstGeom>
          <a:solidFill>
            <a:srgbClr val="578238"/>
          </a:solidFill>
          <a:ln/>
        </p:spPr>
        <p:txBody>
          <a:bodyPr/>
          <a:lstStyle/>
          <a:p>
            <a:endParaRPr lang="en-US" sz="2400"/>
          </a:p>
        </p:txBody>
      </p:sp>
      <p:sp>
        <p:nvSpPr>
          <p:cNvPr id="17" name="Text 15"/>
          <p:cNvSpPr/>
          <p:nvPr/>
        </p:nvSpPr>
        <p:spPr>
          <a:xfrm>
            <a:off x="6681216"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Character &amp; Livability</a:t>
            </a:r>
            <a:endParaRPr lang="en-US" sz="1400" dirty="0"/>
          </a:p>
        </p:txBody>
      </p:sp>
      <p:sp>
        <p:nvSpPr>
          <p:cNvPr id="18" name="Text 16"/>
          <p:cNvSpPr/>
          <p:nvPr/>
        </p:nvSpPr>
        <p:spPr>
          <a:xfrm>
            <a:off x="6705600"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prioritizes investment in neighborhood parks, youth spaces, and accessible community gathering areas that support everyday quality of life.</a:t>
            </a:r>
            <a:endParaRPr lang="en-US" sz="1267" dirty="0"/>
          </a:p>
        </p:txBody>
      </p:sp>
      <p:sp>
        <p:nvSpPr>
          <p:cNvPr id="19" name="Shape 17"/>
          <p:cNvSpPr/>
          <p:nvPr/>
        </p:nvSpPr>
        <p:spPr>
          <a:xfrm>
            <a:off x="9704832" y="1097280"/>
            <a:ext cx="2292096" cy="5340096"/>
          </a:xfrm>
          <a:prstGeom prst="rect">
            <a:avLst/>
          </a:prstGeom>
          <a:solidFill>
            <a:srgbClr val="E8EDF2"/>
          </a:solidFill>
          <a:ln/>
          <a:effectLst>
            <a:outerShdw blurRad="76200" dist="25400" dir="8100000" algn="bl" rotWithShape="0">
              <a:srgbClr val="000000">
                <a:alpha val="13000"/>
              </a:srgbClr>
            </a:outerShdw>
          </a:effectLst>
        </p:spPr>
        <p:txBody>
          <a:bodyPr/>
          <a:lstStyle/>
          <a:p>
            <a:endParaRPr lang="en-US" sz="2400"/>
          </a:p>
        </p:txBody>
      </p:sp>
      <p:sp>
        <p:nvSpPr>
          <p:cNvPr id="20" name="Shape 18"/>
          <p:cNvSpPr/>
          <p:nvPr/>
        </p:nvSpPr>
        <p:spPr>
          <a:xfrm>
            <a:off x="9704832" y="1097280"/>
            <a:ext cx="2292096" cy="536448"/>
          </a:xfrm>
          <a:prstGeom prst="rect">
            <a:avLst/>
          </a:prstGeom>
          <a:solidFill>
            <a:srgbClr val="FFC61A"/>
          </a:solidFill>
          <a:ln/>
        </p:spPr>
        <p:txBody>
          <a:bodyPr/>
          <a:lstStyle/>
          <a:p>
            <a:endParaRPr lang="en-US" sz="2400"/>
          </a:p>
        </p:txBody>
      </p:sp>
      <p:sp>
        <p:nvSpPr>
          <p:cNvPr id="21" name="Text 19"/>
          <p:cNvSpPr/>
          <p:nvPr/>
        </p:nvSpPr>
        <p:spPr>
          <a:xfrm>
            <a:off x="9802368" y="1097280"/>
            <a:ext cx="2097024" cy="536448"/>
          </a:xfrm>
          <a:prstGeom prst="rect">
            <a:avLst/>
          </a:prstGeom>
          <a:noFill/>
          <a:ln/>
        </p:spPr>
        <p:txBody>
          <a:bodyPr wrap="square" lIns="0" tIns="0" rIns="0" bIns="0" rtlCol="0" anchor="ctr"/>
          <a:lstStyle/>
          <a:p>
            <a:pPr algn="ctr"/>
            <a:r>
              <a:rPr lang="en-US" sz="1267" b="1" dirty="0">
                <a:solidFill>
                  <a:srgbClr val="052652"/>
                </a:solidFill>
                <a:latin typeface="Montserrat" pitchFamily="34" charset="0"/>
                <a:ea typeface="Montserrat" pitchFamily="34" charset="-122"/>
                <a:cs typeface="Montserrat" pitchFamily="34" charset="-120"/>
              </a:rPr>
              <a:t>Notes /</a:t>
            </a:r>
            <a:endParaRPr lang="en-US" sz="1267" dirty="0"/>
          </a:p>
          <a:p>
            <a:pPr algn="ctr"/>
            <a:r>
              <a:rPr lang="en-US" sz="1267" b="1" dirty="0">
                <a:solidFill>
                  <a:srgbClr val="052652"/>
                </a:solidFill>
                <a:latin typeface="Montserrat" pitchFamily="34" charset="0"/>
                <a:ea typeface="Montserrat" pitchFamily="34" charset="-122"/>
                <a:cs typeface="Montserrat" pitchFamily="34" charset="-120"/>
              </a:rPr>
              <a:t>Hybrid</a:t>
            </a:r>
            <a:endParaRPr lang="en-US" sz="1267" dirty="0"/>
          </a:p>
        </p:txBody>
      </p:sp>
      <p:sp>
        <p:nvSpPr>
          <p:cNvPr id="22" name="Text 20"/>
          <p:cNvSpPr/>
          <p:nvPr/>
        </p:nvSpPr>
        <p:spPr>
          <a:xfrm>
            <a:off x="9826752" y="1755648"/>
            <a:ext cx="2048256" cy="4559808"/>
          </a:xfrm>
          <a:prstGeom prst="rect">
            <a:avLst/>
          </a:prstGeom>
          <a:noFill/>
          <a:ln/>
        </p:spPr>
        <p:txBody>
          <a:bodyPr wrap="square" lIns="0" tIns="0" rIns="0" bIns="0" rtlCol="0" anchor="t"/>
          <a:lstStyle/>
          <a:p>
            <a:r>
              <a:rPr lang="en-US" sz="1200" i="1" dirty="0">
                <a:solidFill>
                  <a:srgbClr val="5A6A7A"/>
                </a:solidFill>
                <a:latin typeface="Open Sans" pitchFamily="34" charset="0"/>
                <a:ea typeface="Open Sans" pitchFamily="34" charset="-122"/>
                <a:cs typeface="Open Sans" pitchFamily="34" charset="-120"/>
              </a:rPr>
              <a:t>Record preferred direction or hybrid language here during discussion.</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Topic: Economic Development</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Alternative Directions</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8" name="Shape 6"/>
          <p:cNvSpPr/>
          <p:nvPr/>
        </p:nvSpPr>
        <p:spPr>
          <a:xfrm>
            <a:off x="268224" y="1097280"/>
            <a:ext cx="3072384" cy="536448"/>
          </a:xfrm>
          <a:prstGeom prst="rect">
            <a:avLst/>
          </a:prstGeom>
          <a:solidFill>
            <a:srgbClr val="052652"/>
          </a:solidFill>
          <a:ln/>
        </p:spPr>
        <p:txBody>
          <a:bodyPr/>
          <a:lstStyle/>
          <a:p>
            <a:endParaRPr lang="en-US" sz="2400"/>
          </a:p>
        </p:txBody>
      </p:sp>
      <p:sp>
        <p:nvSpPr>
          <p:cNvPr id="9" name="Text 7"/>
          <p:cNvSpPr/>
          <p:nvPr/>
        </p:nvSpPr>
        <p:spPr>
          <a:xfrm>
            <a:off x="390144"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Baseline Vision</a:t>
            </a:r>
            <a:endParaRPr lang="en-US" sz="1400" dirty="0"/>
          </a:p>
        </p:txBody>
      </p:sp>
      <p:sp>
        <p:nvSpPr>
          <p:cNvPr id="10" name="Text 8"/>
          <p:cNvSpPr/>
          <p:nvPr/>
        </p:nvSpPr>
        <p:spPr>
          <a:xfrm>
            <a:off x="414528"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supports a resilient economy rooted in agriculture while expanding opportunities in food processing, healthcare, education, tourism, and small, locally owned businesses. Economic growth provides stable employment, supports local entrepreneurs, and strengthens the community.</a:t>
            </a:r>
            <a:endParaRPr lang="en-US" sz="1267" dirty="0"/>
          </a:p>
        </p:txBody>
      </p:sp>
      <p:sp>
        <p:nvSpPr>
          <p:cNvPr id="11" name="Shape 9"/>
          <p:cNvSpPr/>
          <p:nvPr/>
        </p:nvSpPr>
        <p:spPr>
          <a:xfrm>
            <a:off x="3413760"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2" name="Shape 10"/>
          <p:cNvSpPr/>
          <p:nvPr/>
        </p:nvSpPr>
        <p:spPr>
          <a:xfrm>
            <a:off x="3413760" y="1097280"/>
            <a:ext cx="3072384" cy="536448"/>
          </a:xfrm>
          <a:prstGeom prst="rect">
            <a:avLst/>
          </a:prstGeom>
          <a:solidFill>
            <a:srgbClr val="0367A5"/>
          </a:solidFill>
          <a:ln/>
        </p:spPr>
        <p:txBody>
          <a:bodyPr/>
          <a:lstStyle/>
          <a:p>
            <a:endParaRPr lang="en-US" sz="2400"/>
          </a:p>
        </p:txBody>
      </p:sp>
      <p:sp>
        <p:nvSpPr>
          <p:cNvPr id="13" name="Text 11"/>
          <p:cNvSpPr/>
          <p:nvPr/>
        </p:nvSpPr>
        <p:spPr>
          <a:xfrm>
            <a:off x="3535680"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Growth &amp; Opportunity</a:t>
            </a:r>
            <a:endParaRPr lang="en-US" sz="1400" dirty="0"/>
          </a:p>
        </p:txBody>
      </p:sp>
      <p:sp>
        <p:nvSpPr>
          <p:cNvPr id="14" name="Text 12"/>
          <p:cNvSpPr/>
          <p:nvPr/>
        </p:nvSpPr>
        <p:spPr>
          <a:xfrm>
            <a:off x="3560064"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positions itself as a regional economic hub, attracting industry, logistics, and large-scale employers while supporting job growth and investment.</a:t>
            </a:r>
            <a:endParaRPr lang="en-US" sz="1267" dirty="0"/>
          </a:p>
        </p:txBody>
      </p:sp>
      <p:sp>
        <p:nvSpPr>
          <p:cNvPr id="15" name="Shape 13"/>
          <p:cNvSpPr/>
          <p:nvPr/>
        </p:nvSpPr>
        <p:spPr>
          <a:xfrm>
            <a:off x="6559296"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6" name="Shape 14"/>
          <p:cNvSpPr/>
          <p:nvPr/>
        </p:nvSpPr>
        <p:spPr>
          <a:xfrm>
            <a:off x="6559296" y="1097280"/>
            <a:ext cx="3072384" cy="536448"/>
          </a:xfrm>
          <a:prstGeom prst="rect">
            <a:avLst/>
          </a:prstGeom>
          <a:solidFill>
            <a:srgbClr val="578238"/>
          </a:solidFill>
          <a:ln/>
        </p:spPr>
        <p:txBody>
          <a:bodyPr/>
          <a:lstStyle/>
          <a:p>
            <a:endParaRPr lang="en-US" sz="2400"/>
          </a:p>
        </p:txBody>
      </p:sp>
      <p:sp>
        <p:nvSpPr>
          <p:cNvPr id="17" name="Text 15"/>
          <p:cNvSpPr/>
          <p:nvPr/>
        </p:nvSpPr>
        <p:spPr>
          <a:xfrm>
            <a:off x="6681216"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Character &amp; Livability</a:t>
            </a:r>
            <a:endParaRPr lang="en-US" sz="1400" dirty="0"/>
          </a:p>
        </p:txBody>
      </p:sp>
      <p:sp>
        <p:nvSpPr>
          <p:cNvPr id="18" name="Text 16"/>
          <p:cNvSpPr/>
          <p:nvPr/>
        </p:nvSpPr>
        <p:spPr>
          <a:xfrm>
            <a:off x="6705600"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supports a stable, locally rooted economy built on agriculture and small businesses, with selective growth in industries that align with community values.</a:t>
            </a:r>
            <a:endParaRPr lang="en-US" sz="1267" dirty="0"/>
          </a:p>
        </p:txBody>
      </p:sp>
      <p:sp>
        <p:nvSpPr>
          <p:cNvPr id="19" name="Shape 17"/>
          <p:cNvSpPr/>
          <p:nvPr/>
        </p:nvSpPr>
        <p:spPr>
          <a:xfrm>
            <a:off x="9704832" y="1097280"/>
            <a:ext cx="2292096" cy="5340096"/>
          </a:xfrm>
          <a:prstGeom prst="rect">
            <a:avLst/>
          </a:prstGeom>
          <a:solidFill>
            <a:srgbClr val="E8EDF2"/>
          </a:solidFill>
          <a:ln/>
          <a:effectLst>
            <a:outerShdw blurRad="76200" dist="25400" dir="8100000" algn="bl" rotWithShape="0">
              <a:srgbClr val="000000">
                <a:alpha val="13000"/>
              </a:srgbClr>
            </a:outerShdw>
          </a:effectLst>
        </p:spPr>
        <p:txBody>
          <a:bodyPr/>
          <a:lstStyle/>
          <a:p>
            <a:endParaRPr lang="en-US" sz="2400"/>
          </a:p>
        </p:txBody>
      </p:sp>
      <p:sp>
        <p:nvSpPr>
          <p:cNvPr id="20" name="Shape 18"/>
          <p:cNvSpPr/>
          <p:nvPr/>
        </p:nvSpPr>
        <p:spPr>
          <a:xfrm>
            <a:off x="9704832" y="1097280"/>
            <a:ext cx="2292096" cy="536448"/>
          </a:xfrm>
          <a:prstGeom prst="rect">
            <a:avLst/>
          </a:prstGeom>
          <a:solidFill>
            <a:srgbClr val="FFC61A"/>
          </a:solidFill>
          <a:ln/>
        </p:spPr>
        <p:txBody>
          <a:bodyPr/>
          <a:lstStyle/>
          <a:p>
            <a:endParaRPr lang="en-US" sz="2400"/>
          </a:p>
        </p:txBody>
      </p:sp>
      <p:sp>
        <p:nvSpPr>
          <p:cNvPr id="21" name="Text 19"/>
          <p:cNvSpPr/>
          <p:nvPr/>
        </p:nvSpPr>
        <p:spPr>
          <a:xfrm>
            <a:off x="9802368" y="1097280"/>
            <a:ext cx="2097024" cy="536448"/>
          </a:xfrm>
          <a:prstGeom prst="rect">
            <a:avLst/>
          </a:prstGeom>
          <a:noFill/>
          <a:ln/>
        </p:spPr>
        <p:txBody>
          <a:bodyPr wrap="square" lIns="0" tIns="0" rIns="0" bIns="0" rtlCol="0" anchor="ctr"/>
          <a:lstStyle/>
          <a:p>
            <a:pPr algn="ctr"/>
            <a:r>
              <a:rPr lang="en-US" sz="1267" b="1" dirty="0">
                <a:solidFill>
                  <a:srgbClr val="052652"/>
                </a:solidFill>
                <a:latin typeface="Montserrat" pitchFamily="34" charset="0"/>
                <a:ea typeface="Montserrat" pitchFamily="34" charset="-122"/>
                <a:cs typeface="Montserrat" pitchFamily="34" charset="-120"/>
              </a:rPr>
              <a:t>Notes /</a:t>
            </a:r>
            <a:endParaRPr lang="en-US" sz="1267" dirty="0"/>
          </a:p>
          <a:p>
            <a:pPr algn="ctr"/>
            <a:r>
              <a:rPr lang="en-US" sz="1267" b="1" dirty="0">
                <a:solidFill>
                  <a:srgbClr val="052652"/>
                </a:solidFill>
                <a:latin typeface="Montserrat" pitchFamily="34" charset="0"/>
                <a:ea typeface="Montserrat" pitchFamily="34" charset="-122"/>
                <a:cs typeface="Montserrat" pitchFamily="34" charset="-120"/>
              </a:rPr>
              <a:t>Hybrid</a:t>
            </a:r>
            <a:endParaRPr lang="en-US" sz="1267" dirty="0"/>
          </a:p>
        </p:txBody>
      </p:sp>
      <p:sp>
        <p:nvSpPr>
          <p:cNvPr id="22" name="Text 20"/>
          <p:cNvSpPr/>
          <p:nvPr/>
        </p:nvSpPr>
        <p:spPr>
          <a:xfrm>
            <a:off x="9826752" y="1755648"/>
            <a:ext cx="2048256" cy="4559808"/>
          </a:xfrm>
          <a:prstGeom prst="rect">
            <a:avLst/>
          </a:prstGeom>
          <a:noFill/>
          <a:ln/>
        </p:spPr>
        <p:txBody>
          <a:bodyPr wrap="square" lIns="0" tIns="0" rIns="0" bIns="0" rtlCol="0" anchor="t"/>
          <a:lstStyle/>
          <a:p>
            <a:r>
              <a:rPr lang="en-US" sz="1200" i="1" dirty="0">
                <a:solidFill>
                  <a:srgbClr val="5A6A7A"/>
                </a:solidFill>
                <a:latin typeface="Open Sans" pitchFamily="34" charset="0"/>
                <a:ea typeface="Open Sans" pitchFamily="34" charset="-122"/>
                <a:cs typeface="Open Sans" pitchFamily="34" charset="-120"/>
              </a:rPr>
              <a:t>Record preferred direction or hybrid language here during discussion.</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Topic: Environmental Resilience</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Alternative Directions</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8" name="Shape 6"/>
          <p:cNvSpPr/>
          <p:nvPr/>
        </p:nvSpPr>
        <p:spPr>
          <a:xfrm>
            <a:off x="268224" y="1097280"/>
            <a:ext cx="3072384" cy="536448"/>
          </a:xfrm>
          <a:prstGeom prst="rect">
            <a:avLst/>
          </a:prstGeom>
          <a:solidFill>
            <a:srgbClr val="052652"/>
          </a:solidFill>
          <a:ln/>
        </p:spPr>
        <p:txBody>
          <a:bodyPr/>
          <a:lstStyle/>
          <a:p>
            <a:endParaRPr lang="en-US" sz="2400"/>
          </a:p>
        </p:txBody>
      </p:sp>
      <p:sp>
        <p:nvSpPr>
          <p:cNvPr id="9" name="Text 7"/>
          <p:cNvSpPr/>
          <p:nvPr/>
        </p:nvSpPr>
        <p:spPr>
          <a:xfrm>
            <a:off x="390144"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Baseline Vision</a:t>
            </a:r>
            <a:endParaRPr lang="en-US" sz="1400" dirty="0"/>
          </a:p>
        </p:txBody>
      </p:sp>
      <p:sp>
        <p:nvSpPr>
          <p:cNvPr id="10" name="Text 8"/>
          <p:cNvSpPr/>
          <p:nvPr/>
        </p:nvSpPr>
        <p:spPr>
          <a:xfrm>
            <a:off x="414528"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protects its natural resources, including agricultural lands, and prepares for long-term environmental challenges. Expanded tree canopy, water conservation, and sustainable land stewardship support a healthy and resilient community.</a:t>
            </a:r>
            <a:endParaRPr lang="en-US" sz="1267" dirty="0"/>
          </a:p>
        </p:txBody>
      </p:sp>
      <p:sp>
        <p:nvSpPr>
          <p:cNvPr id="11" name="Shape 9"/>
          <p:cNvSpPr/>
          <p:nvPr/>
        </p:nvSpPr>
        <p:spPr>
          <a:xfrm>
            <a:off x="3413760"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2" name="Shape 10"/>
          <p:cNvSpPr/>
          <p:nvPr/>
        </p:nvSpPr>
        <p:spPr>
          <a:xfrm>
            <a:off x="3413760" y="1097280"/>
            <a:ext cx="3072384" cy="536448"/>
          </a:xfrm>
          <a:prstGeom prst="rect">
            <a:avLst/>
          </a:prstGeom>
          <a:solidFill>
            <a:srgbClr val="0367A5"/>
          </a:solidFill>
          <a:ln/>
        </p:spPr>
        <p:txBody>
          <a:bodyPr/>
          <a:lstStyle/>
          <a:p>
            <a:endParaRPr lang="en-US" sz="2400"/>
          </a:p>
        </p:txBody>
      </p:sp>
      <p:sp>
        <p:nvSpPr>
          <p:cNvPr id="13" name="Text 11"/>
          <p:cNvSpPr/>
          <p:nvPr/>
        </p:nvSpPr>
        <p:spPr>
          <a:xfrm>
            <a:off x="3535680"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Growth &amp; Opportunity</a:t>
            </a:r>
            <a:endParaRPr lang="en-US" sz="1400" dirty="0"/>
          </a:p>
        </p:txBody>
      </p:sp>
      <p:sp>
        <p:nvSpPr>
          <p:cNvPr id="14" name="Text 12"/>
          <p:cNvSpPr/>
          <p:nvPr/>
        </p:nvSpPr>
        <p:spPr>
          <a:xfrm>
            <a:off x="3560064"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integrates sustainability into growth by investing in efficient infrastructure, water systems, and environmental strategies that support long-term expansion.</a:t>
            </a:r>
            <a:endParaRPr lang="en-US" sz="1267" dirty="0"/>
          </a:p>
        </p:txBody>
      </p:sp>
      <p:sp>
        <p:nvSpPr>
          <p:cNvPr id="15" name="Shape 13"/>
          <p:cNvSpPr/>
          <p:nvPr/>
        </p:nvSpPr>
        <p:spPr>
          <a:xfrm>
            <a:off x="6559296"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6" name="Shape 14"/>
          <p:cNvSpPr/>
          <p:nvPr/>
        </p:nvSpPr>
        <p:spPr>
          <a:xfrm>
            <a:off x="6559296" y="1097280"/>
            <a:ext cx="3072384" cy="536448"/>
          </a:xfrm>
          <a:prstGeom prst="rect">
            <a:avLst/>
          </a:prstGeom>
          <a:solidFill>
            <a:srgbClr val="578238"/>
          </a:solidFill>
          <a:ln/>
        </p:spPr>
        <p:txBody>
          <a:bodyPr/>
          <a:lstStyle/>
          <a:p>
            <a:endParaRPr lang="en-US" sz="2400"/>
          </a:p>
        </p:txBody>
      </p:sp>
      <p:sp>
        <p:nvSpPr>
          <p:cNvPr id="17" name="Text 15"/>
          <p:cNvSpPr/>
          <p:nvPr/>
        </p:nvSpPr>
        <p:spPr>
          <a:xfrm>
            <a:off x="6681216"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Character &amp; Livability</a:t>
            </a:r>
            <a:endParaRPr lang="en-US" sz="1400" dirty="0"/>
          </a:p>
        </p:txBody>
      </p:sp>
      <p:sp>
        <p:nvSpPr>
          <p:cNvPr id="18" name="Text 16"/>
          <p:cNvSpPr/>
          <p:nvPr/>
        </p:nvSpPr>
        <p:spPr>
          <a:xfrm>
            <a:off x="6705600"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emphasizes conservation, tree canopy, and stewardship of natural resources to maintain environmental quality and community comfort.</a:t>
            </a:r>
            <a:endParaRPr lang="en-US" sz="1267" dirty="0"/>
          </a:p>
        </p:txBody>
      </p:sp>
      <p:sp>
        <p:nvSpPr>
          <p:cNvPr id="19" name="Shape 17"/>
          <p:cNvSpPr/>
          <p:nvPr/>
        </p:nvSpPr>
        <p:spPr>
          <a:xfrm>
            <a:off x="9704832" y="1097280"/>
            <a:ext cx="2292096" cy="5340096"/>
          </a:xfrm>
          <a:prstGeom prst="rect">
            <a:avLst/>
          </a:prstGeom>
          <a:solidFill>
            <a:srgbClr val="E8EDF2"/>
          </a:solidFill>
          <a:ln/>
          <a:effectLst>
            <a:outerShdw blurRad="76200" dist="25400" dir="8100000" algn="bl" rotWithShape="0">
              <a:srgbClr val="000000">
                <a:alpha val="13000"/>
              </a:srgbClr>
            </a:outerShdw>
          </a:effectLst>
        </p:spPr>
        <p:txBody>
          <a:bodyPr/>
          <a:lstStyle/>
          <a:p>
            <a:endParaRPr lang="en-US" sz="2400"/>
          </a:p>
        </p:txBody>
      </p:sp>
      <p:sp>
        <p:nvSpPr>
          <p:cNvPr id="20" name="Shape 18"/>
          <p:cNvSpPr/>
          <p:nvPr/>
        </p:nvSpPr>
        <p:spPr>
          <a:xfrm>
            <a:off x="9704832" y="1097280"/>
            <a:ext cx="2292096" cy="536448"/>
          </a:xfrm>
          <a:prstGeom prst="rect">
            <a:avLst/>
          </a:prstGeom>
          <a:solidFill>
            <a:srgbClr val="FFC61A"/>
          </a:solidFill>
          <a:ln/>
        </p:spPr>
        <p:txBody>
          <a:bodyPr/>
          <a:lstStyle/>
          <a:p>
            <a:endParaRPr lang="en-US" sz="2400"/>
          </a:p>
        </p:txBody>
      </p:sp>
      <p:sp>
        <p:nvSpPr>
          <p:cNvPr id="21" name="Text 19"/>
          <p:cNvSpPr/>
          <p:nvPr/>
        </p:nvSpPr>
        <p:spPr>
          <a:xfrm>
            <a:off x="9802368" y="1097280"/>
            <a:ext cx="2097024" cy="536448"/>
          </a:xfrm>
          <a:prstGeom prst="rect">
            <a:avLst/>
          </a:prstGeom>
          <a:noFill/>
          <a:ln/>
        </p:spPr>
        <p:txBody>
          <a:bodyPr wrap="square" lIns="0" tIns="0" rIns="0" bIns="0" rtlCol="0" anchor="ctr"/>
          <a:lstStyle/>
          <a:p>
            <a:pPr algn="ctr"/>
            <a:r>
              <a:rPr lang="en-US" sz="1267" b="1" dirty="0">
                <a:solidFill>
                  <a:srgbClr val="052652"/>
                </a:solidFill>
                <a:latin typeface="Montserrat" pitchFamily="34" charset="0"/>
                <a:ea typeface="Montserrat" pitchFamily="34" charset="-122"/>
                <a:cs typeface="Montserrat" pitchFamily="34" charset="-120"/>
              </a:rPr>
              <a:t>Notes /</a:t>
            </a:r>
            <a:endParaRPr lang="en-US" sz="1267" dirty="0"/>
          </a:p>
          <a:p>
            <a:pPr algn="ctr"/>
            <a:r>
              <a:rPr lang="en-US" sz="1267" b="1" dirty="0">
                <a:solidFill>
                  <a:srgbClr val="052652"/>
                </a:solidFill>
                <a:latin typeface="Montserrat" pitchFamily="34" charset="0"/>
                <a:ea typeface="Montserrat" pitchFamily="34" charset="-122"/>
                <a:cs typeface="Montserrat" pitchFamily="34" charset="-120"/>
              </a:rPr>
              <a:t>Hybrid</a:t>
            </a:r>
            <a:endParaRPr lang="en-US" sz="1267" dirty="0"/>
          </a:p>
        </p:txBody>
      </p:sp>
      <p:sp>
        <p:nvSpPr>
          <p:cNvPr id="22" name="Text 20"/>
          <p:cNvSpPr/>
          <p:nvPr/>
        </p:nvSpPr>
        <p:spPr>
          <a:xfrm>
            <a:off x="9826752" y="1755648"/>
            <a:ext cx="2048256" cy="4559808"/>
          </a:xfrm>
          <a:prstGeom prst="rect">
            <a:avLst/>
          </a:prstGeom>
          <a:noFill/>
          <a:ln/>
        </p:spPr>
        <p:txBody>
          <a:bodyPr wrap="square" lIns="0" tIns="0" rIns="0" bIns="0" rtlCol="0" anchor="t"/>
          <a:lstStyle/>
          <a:p>
            <a:r>
              <a:rPr lang="en-US" sz="1200" i="1" dirty="0">
                <a:solidFill>
                  <a:srgbClr val="5A6A7A"/>
                </a:solidFill>
                <a:latin typeface="Open Sans" pitchFamily="34" charset="0"/>
                <a:ea typeface="Open Sans" pitchFamily="34" charset="-122"/>
                <a:cs typeface="Open Sans" pitchFamily="34" charset="-120"/>
              </a:rPr>
              <a:t>Record preferred direction or hybrid language here during discussion.</a:t>
            </a:r>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Guiding Questions for the Commission</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Discussion</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121664"/>
            <a:ext cx="11655552" cy="914400"/>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8" name="Shape 6"/>
          <p:cNvSpPr/>
          <p:nvPr/>
        </p:nvSpPr>
        <p:spPr>
          <a:xfrm>
            <a:off x="268224" y="1121664"/>
            <a:ext cx="853440" cy="914400"/>
          </a:xfrm>
          <a:prstGeom prst="rect">
            <a:avLst/>
          </a:prstGeom>
          <a:solidFill>
            <a:srgbClr val="052652"/>
          </a:solidFill>
          <a:ln/>
        </p:spPr>
        <p:txBody>
          <a:bodyPr/>
          <a:lstStyle/>
          <a:p>
            <a:endParaRPr lang="en-US" sz="2400"/>
          </a:p>
        </p:txBody>
      </p:sp>
      <p:sp>
        <p:nvSpPr>
          <p:cNvPr id="9" name="Text 7"/>
          <p:cNvSpPr/>
          <p:nvPr/>
        </p:nvSpPr>
        <p:spPr>
          <a:xfrm>
            <a:off x="268224" y="1121664"/>
            <a:ext cx="853440" cy="914400"/>
          </a:xfrm>
          <a:prstGeom prst="rect">
            <a:avLst/>
          </a:prstGeom>
          <a:noFill/>
          <a:ln/>
        </p:spPr>
        <p:txBody>
          <a:bodyPr wrap="square" lIns="0" tIns="0" rIns="0" bIns="0" rtlCol="0" anchor="ctr"/>
          <a:lstStyle/>
          <a:p>
            <a:pPr algn="ctr"/>
            <a:r>
              <a:rPr lang="en-US" sz="2667" b="1" dirty="0">
                <a:solidFill>
                  <a:srgbClr val="FFC61A"/>
                </a:solidFill>
                <a:latin typeface="Montserrat" pitchFamily="34" charset="0"/>
                <a:ea typeface="Montserrat" pitchFamily="34" charset="-122"/>
                <a:cs typeface="Montserrat" pitchFamily="34" charset="-120"/>
              </a:rPr>
              <a:t>1</a:t>
            </a:r>
            <a:endParaRPr lang="en-US" sz="2667" dirty="0"/>
          </a:p>
        </p:txBody>
      </p:sp>
      <p:sp>
        <p:nvSpPr>
          <p:cNvPr id="10" name="Shape 8"/>
          <p:cNvSpPr/>
          <p:nvPr/>
        </p:nvSpPr>
        <p:spPr>
          <a:xfrm>
            <a:off x="1121664" y="1121664"/>
            <a:ext cx="60960" cy="914400"/>
          </a:xfrm>
          <a:prstGeom prst="rect">
            <a:avLst/>
          </a:prstGeom>
          <a:solidFill>
            <a:srgbClr val="0367A5"/>
          </a:solidFill>
          <a:ln/>
        </p:spPr>
        <p:txBody>
          <a:bodyPr/>
          <a:lstStyle/>
          <a:p>
            <a:endParaRPr lang="en-US" sz="2400"/>
          </a:p>
        </p:txBody>
      </p:sp>
      <p:sp>
        <p:nvSpPr>
          <p:cNvPr id="11" name="Text 9"/>
          <p:cNvSpPr/>
          <p:nvPr/>
        </p:nvSpPr>
        <p:spPr>
          <a:xfrm>
            <a:off x="1341120" y="1292352"/>
            <a:ext cx="10424160" cy="633984"/>
          </a:xfrm>
          <a:prstGeom prst="rect">
            <a:avLst/>
          </a:prstGeom>
          <a:noFill/>
          <a:ln/>
        </p:spPr>
        <p:txBody>
          <a:bodyPr wrap="square" lIns="0" tIns="0" rIns="0" bIns="0" rtlCol="0" anchor="ctr"/>
          <a:lstStyle/>
          <a:p>
            <a:r>
              <a:rPr lang="en-US" sz="1600" dirty="0">
                <a:solidFill>
                  <a:srgbClr val="052652"/>
                </a:solidFill>
                <a:latin typeface="Open Sans" pitchFamily="34" charset="0"/>
                <a:ea typeface="Open Sans" pitchFamily="34" charset="-122"/>
                <a:cs typeface="Open Sans" pitchFamily="34" charset="-120"/>
              </a:rPr>
              <a:t>What aspects of this vision feel most accurate and reflective of Othello?</a:t>
            </a:r>
            <a:endParaRPr lang="en-US" sz="1600" dirty="0"/>
          </a:p>
        </p:txBody>
      </p:sp>
      <p:sp>
        <p:nvSpPr>
          <p:cNvPr id="12" name="Shape 10"/>
          <p:cNvSpPr/>
          <p:nvPr/>
        </p:nvSpPr>
        <p:spPr>
          <a:xfrm>
            <a:off x="268224" y="2145792"/>
            <a:ext cx="11655552" cy="914400"/>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3" name="Shape 11"/>
          <p:cNvSpPr/>
          <p:nvPr/>
        </p:nvSpPr>
        <p:spPr>
          <a:xfrm>
            <a:off x="268224" y="2145792"/>
            <a:ext cx="853440" cy="914400"/>
          </a:xfrm>
          <a:prstGeom prst="rect">
            <a:avLst/>
          </a:prstGeom>
          <a:solidFill>
            <a:srgbClr val="052652"/>
          </a:solidFill>
          <a:ln/>
        </p:spPr>
        <p:txBody>
          <a:bodyPr/>
          <a:lstStyle/>
          <a:p>
            <a:endParaRPr lang="en-US" sz="2400"/>
          </a:p>
        </p:txBody>
      </p:sp>
      <p:sp>
        <p:nvSpPr>
          <p:cNvPr id="14" name="Text 12"/>
          <p:cNvSpPr/>
          <p:nvPr/>
        </p:nvSpPr>
        <p:spPr>
          <a:xfrm>
            <a:off x="268224" y="2145792"/>
            <a:ext cx="853440" cy="914400"/>
          </a:xfrm>
          <a:prstGeom prst="rect">
            <a:avLst/>
          </a:prstGeom>
          <a:noFill/>
          <a:ln/>
        </p:spPr>
        <p:txBody>
          <a:bodyPr wrap="square" lIns="0" tIns="0" rIns="0" bIns="0" rtlCol="0" anchor="ctr"/>
          <a:lstStyle/>
          <a:p>
            <a:pPr algn="ctr"/>
            <a:r>
              <a:rPr lang="en-US" sz="2667" b="1" dirty="0">
                <a:solidFill>
                  <a:srgbClr val="FFC61A"/>
                </a:solidFill>
                <a:latin typeface="Montserrat" pitchFamily="34" charset="0"/>
                <a:ea typeface="Montserrat" pitchFamily="34" charset="-122"/>
                <a:cs typeface="Montserrat" pitchFamily="34" charset="-120"/>
              </a:rPr>
              <a:t>2</a:t>
            </a:r>
            <a:endParaRPr lang="en-US" sz="2667" dirty="0"/>
          </a:p>
        </p:txBody>
      </p:sp>
      <p:sp>
        <p:nvSpPr>
          <p:cNvPr id="15" name="Shape 13"/>
          <p:cNvSpPr/>
          <p:nvPr/>
        </p:nvSpPr>
        <p:spPr>
          <a:xfrm>
            <a:off x="1121664" y="2145792"/>
            <a:ext cx="60960" cy="914400"/>
          </a:xfrm>
          <a:prstGeom prst="rect">
            <a:avLst/>
          </a:prstGeom>
          <a:solidFill>
            <a:srgbClr val="0367A5"/>
          </a:solidFill>
          <a:ln/>
        </p:spPr>
        <p:txBody>
          <a:bodyPr/>
          <a:lstStyle/>
          <a:p>
            <a:endParaRPr lang="en-US" sz="2400"/>
          </a:p>
        </p:txBody>
      </p:sp>
      <p:sp>
        <p:nvSpPr>
          <p:cNvPr id="16" name="Text 14"/>
          <p:cNvSpPr/>
          <p:nvPr/>
        </p:nvSpPr>
        <p:spPr>
          <a:xfrm>
            <a:off x="1341120" y="2316480"/>
            <a:ext cx="10424160" cy="633984"/>
          </a:xfrm>
          <a:prstGeom prst="rect">
            <a:avLst/>
          </a:prstGeom>
          <a:noFill/>
          <a:ln/>
        </p:spPr>
        <p:txBody>
          <a:bodyPr wrap="square" lIns="0" tIns="0" rIns="0" bIns="0" rtlCol="0" anchor="ctr"/>
          <a:lstStyle/>
          <a:p>
            <a:r>
              <a:rPr lang="en-US" sz="1600" dirty="0">
                <a:solidFill>
                  <a:srgbClr val="052652"/>
                </a:solidFill>
                <a:latin typeface="Open Sans" pitchFamily="34" charset="0"/>
                <a:ea typeface="Open Sans" pitchFamily="34" charset="-122"/>
                <a:cs typeface="Open Sans" pitchFamily="34" charset="-120"/>
              </a:rPr>
              <a:t>What feels missing, unclear, or overstated?</a:t>
            </a:r>
            <a:endParaRPr lang="en-US" sz="1600" dirty="0"/>
          </a:p>
        </p:txBody>
      </p:sp>
      <p:sp>
        <p:nvSpPr>
          <p:cNvPr id="17" name="Shape 15"/>
          <p:cNvSpPr/>
          <p:nvPr/>
        </p:nvSpPr>
        <p:spPr>
          <a:xfrm>
            <a:off x="268224" y="3169920"/>
            <a:ext cx="11655552" cy="914400"/>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8" name="Shape 16"/>
          <p:cNvSpPr/>
          <p:nvPr/>
        </p:nvSpPr>
        <p:spPr>
          <a:xfrm>
            <a:off x="268224" y="3169920"/>
            <a:ext cx="853440" cy="914400"/>
          </a:xfrm>
          <a:prstGeom prst="rect">
            <a:avLst/>
          </a:prstGeom>
          <a:solidFill>
            <a:srgbClr val="052652"/>
          </a:solidFill>
          <a:ln/>
        </p:spPr>
        <p:txBody>
          <a:bodyPr/>
          <a:lstStyle/>
          <a:p>
            <a:endParaRPr lang="en-US" sz="2400"/>
          </a:p>
        </p:txBody>
      </p:sp>
      <p:sp>
        <p:nvSpPr>
          <p:cNvPr id="19" name="Text 17"/>
          <p:cNvSpPr/>
          <p:nvPr/>
        </p:nvSpPr>
        <p:spPr>
          <a:xfrm>
            <a:off x="268224" y="3169920"/>
            <a:ext cx="853440" cy="914400"/>
          </a:xfrm>
          <a:prstGeom prst="rect">
            <a:avLst/>
          </a:prstGeom>
          <a:noFill/>
          <a:ln/>
        </p:spPr>
        <p:txBody>
          <a:bodyPr wrap="square" lIns="0" tIns="0" rIns="0" bIns="0" rtlCol="0" anchor="ctr"/>
          <a:lstStyle/>
          <a:p>
            <a:pPr algn="ctr"/>
            <a:r>
              <a:rPr lang="en-US" sz="2667" b="1" dirty="0">
                <a:solidFill>
                  <a:srgbClr val="FFC61A"/>
                </a:solidFill>
                <a:latin typeface="Montserrat" pitchFamily="34" charset="0"/>
                <a:ea typeface="Montserrat" pitchFamily="34" charset="-122"/>
                <a:cs typeface="Montserrat" pitchFamily="34" charset="-120"/>
              </a:rPr>
              <a:t>3</a:t>
            </a:r>
            <a:endParaRPr lang="en-US" sz="2667" dirty="0"/>
          </a:p>
        </p:txBody>
      </p:sp>
      <p:sp>
        <p:nvSpPr>
          <p:cNvPr id="20" name="Shape 18"/>
          <p:cNvSpPr/>
          <p:nvPr/>
        </p:nvSpPr>
        <p:spPr>
          <a:xfrm>
            <a:off x="1121664" y="3169920"/>
            <a:ext cx="60960" cy="914400"/>
          </a:xfrm>
          <a:prstGeom prst="rect">
            <a:avLst/>
          </a:prstGeom>
          <a:solidFill>
            <a:srgbClr val="0367A5"/>
          </a:solidFill>
          <a:ln/>
        </p:spPr>
        <p:txBody>
          <a:bodyPr/>
          <a:lstStyle/>
          <a:p>
            <a:endParaRPr lang="en-US" sz="2400"/>
          </a:p>
        </p:txBody>
      </p:sp>
      <p:sp>
        <p:nvSpPr>
          <p:cNvPr id="21" name="Text 19"/>
          <p:cNvSpPr/>
          <p:nvPr/>
        </p:nvSpPr>
        <p:spPr>
          <a:xfrm>
            <a:off x="1341120" y="3340608"/>
            <a:ext cx="10424160" cy="633984"/>
          </a:xfrm>
          <a:prstGeom prst="rect">
            <a:avLst/>
          </a:prstGeom>
          <a:noFill/>
          <a:ln/>
        </p:spPr>
        <p:txBody>
          <a:bodyPr wrap="square" lIns="0" tIns="0" rIns="0" bIns="0" rtlCol="0" anchor="ctr"/>
          <a:lstStyle/>
          <a:p>
            <a:r>
              <a:rPr lang="en-US" sz="1600" dirty="0">
                <a:solidFill>
                  <a:srgbClr val="052652"/>
                </a:solidFill>
                <a:latin typeface="Open Sans" pitchFamily="34" charset="0"/>
                <a:ea typeface="Open Sans" pitchFamily="34" charset="-122"/>
                <a:cs typeface="Open Sans" pitchFamily="34" charset="-120"/>
              </a:rPr>
              <a:t>Which of the identified tensions require clearer direction?</a:t>
            </a:r>
            <a:endParaRPr lang="en-US" sz="1600" dirty="0"/>
          </a:p>
        </p:txBody>
      </p:sp>
      <p:sp>
        <p:nvSpPr>
          <p:cNvPr id="22" name="Shape 20"/>
          <p:cNvSpPr/>
          <p:nvPr/>
        </p:nvSpPr>
        <p:spPr>
          <a:xfrm>
            <a:off x="268224" y="4194048"/>
            <a:ext cx="11655552" cy="914400"/>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23" name="Shape 21"/>
          <p:cNvSpPr/>
          <p:nvPr/>
        </p:nvSpPr>
        <p:spPr>
          <a:xfrm>
            <a:off x="268224" y="4194048"/>
            <a:ext cx="853440" cy="914400"/>
          </a:xfrm>
          <a:prstGeom prst="rect">
            <a:avLst/>
          </a:prstGeom>
          <a:solidFill>
            <a:srgbClr val="052652"/>
          </a:solidFill>
          <a:ln/>
        </p:spPr>
        <p:txBody>
          <a:bodyPr/>
          <a:lstStyle/>
          <a:p>
            <a:endParaRPr lang="en-US" sz="2400"/>
          </a:p>
        </p:txBody>
      </p:sp>
      <p:sp>
        <p:nvSpPr>
          <p:cNvPr id="24" name="Text 22"/>
          <p:cNvSpPr/>
          <p:nvPr/>
        </p:nvSpPr>
        <p:spPr>
          <a:xfrm>
            <a:off x="268224" y="4194048"/>
            <a:ext cx="853440" cy="914400"/>
          </a:xfrm>
          <a:prstGeom prst="rect">
            <a:avLst/>
          </a:prstGeom>
          <a:noFill/>
          <a:ln/>
        </p:spPr>
        <p:txBody>
          <a:bodyPr wrap="square" lIns="0" tIns="0" rIns="0" bIns="0" rtlCol="0" anchor="ctr"/>
          <a:lstStyle/>
          <a:p>
            <a:pPr algn="ctr"/>
            <a:r>
              <a:rPr lang="en-US" sz="2667" b="1" dirty="0">
                <a:solidFill>
                  <a:srgbClr val="FFC61A"/>
                </a:solidFill>
                <a:latin typeface="Montserrat" pitchFamily="34" charset="0"/>
                <a:ea typeface="Montserrat" pitchFamily="34" charset="-122"/>
                <a:cs typeface="Montserrat" pitchFamily="34" charset="-120"/>
              </a:rPr>
              <a:t>4</a:t>
            </a:r>
            <a:endParaRPr lang="en-US" sz="2667" dirty="0"/>
          </a:p>
        </p:txBody>
      </p:sp>
      <p:sp>
        <p:nvSpPr>
          <p:cNvPr id="25" name="Shape 23"/>
          <p:cNvSpPr/>
          <p:nvPr/>
        </p:nvSpPr>
        <p:spPr>
          <a:xfrm>
            <a:off x="1121664" y="4194048"/>
            <a:ext cx="60960" cy="914400"/>
          </a:xfrm>
          <a:prstGeom prst="rect">
            <a:avLst/>
          </a:prstGeom>
          <a:solidFill>
            <a:srgbClr val="0367A5"/>
          </a:solidFill>
          <a:ln/>
        </p:spPr>
        <p:txBody>
          <a:bodyPr/>
          <a:lstStyle/>
          <a:p>
            <a:endParaRPr lang="en-US" sz="2400"/>
          </a:p>
        </p:txBody>
      </p:sp>
      <p:sp>
        <p:nvSpPr>
          <p:cNvPr id="26" name="Text 24"/>
          <p:cNvSpPr/>
          <p:nvPr/>
        </p:nvSpPr>
        <p:spPr>
          <a:xfrm>
            <a:off x="1341120" y="4364736"/>
            <a:ext cx="10424160" cy="633984"/>
          </a:xfrm>
          <a:prstGeom prst="rect">
            <a:avLst/>
          </a:prstGeom>
          <a:noFill/>
          <a:ln/>
        </p:spPr>
        <p:txBody>
          <a:bodyPr wrap="square" lIns="0" tIns="0" rIns="0" bIns="0" rtlCol="0" anchor="ctr"/>
          <a:lstStyle/>
          <a:p>
            <a:r>
              <a:rPr lang="en-US" sz="1600" dirty="0">
                <a:solidFill>
                  <a:srgbClr val="052652"/>
                </a:solidFill>
                <a:latin typeface="Open Sans" pitchFamily="34" charset="0"/>
                <a:ea typeface="Open Sans" pitchFamily="34" charset="-122"/>
                <a:cs typeface="Open Sans" pitchFamily="34" charset="-120"/>
              </a:rPr>
              <a:t>Which vision direction best reflects Othello's future, or should certain elements be combined?</a:t>
            </a:r>
            <a:endParaRPr lang="en-US" sz="1600" dirty="0"/>
          </a:p>
        </p:txBody>
      </p:sp>
      <p:sp>
        <p:nvSpPr>
          <p:cNvPr id="27" name="Shape 25"/>
          <p:cNvSpPr/>
          <p:nvPr/>
        </p:nvSpPr>
        <p:spPr>
          <a:xfrm>
            <a:off x="268224" y="5218176"/>
            <a:ext cx="11655552" cy="914400"/>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28" name="Shape 26"/>
          <p:cNvSpPr/>
          <p:nvPr/>
        </p:nvSpPr>
        <p:spPr>
          <a:xfrm>
            <a:off x="268224" y="5218176"/>
            <a:ext cx="853440" cy="914400"/>
          </a:xfrm>
          <a:prstGeom prst="rect">
            <a:avLst/>
          </a:prstGeom>
          <a:solidFill>
            <a:srgbClr val="052652"/>
          </a:solidFill>
          <a:ln/>
        </p:spPr>
        <p:txBody>
          <a:bodyPr/>
          <a:lstStyle/>
          <a:p>
            <a:endParaRPr lang="en-US" sz="2400"/>
          </a:p>
        </p:txBody>
      </p:sp>
      <p:sp>
        <p:nvSpPr>
          <p:cNvPr id="29" name="Text 27"/>
          <p:cNvSpPr/>
          <p:nvPr/>
        </p:nvSpPr>
        <p:spPr>
          <a:xfrm>
            <a:off x="268224" y="5218176"/>
            <a:ext cx="853440" cy="914400"/>
          </a:xfrm>
          <a:prstGeom prst="rect">
            <a:avLst/>
          </a:prstGeom>
          <a:noFill/>
          <a:ln/>
        </p:spPr>
        <p:txBody>
          <a:bodyPr wrap="square" lIns="0" tIns="0" rIns="0" bIns="0" rtlCol="0" anchor="ctr"/>
          <a:lstStyle/>
          <a:p>
            <a:pPr algn="ctr"/>
            <a:r>
              <a:rPr lang="en-US" sz="2667" b="1" dirty="0">
                <a:solidFill>
                  <a:srgbClr val="FFC61A"/>
                </a:solidFill>
                <a:latin typeface="Montserrat" pitchFamily="34" charset="0"/>
                <a:ea typeface="Montserrat" pitchFamily="34" charset="-122"/>
                <a:cs typeface="Montserrat" pitchFamily="34" charset="-120"/>
              </a:rPr>
              <a:t>5</a:t>
            </a:r>
            <a:endParaRPr lang="en-US" sz="2667" dirty="0"/>
          </a:p>
        </p:txBody>
      </p:sp>
      <p:sp>
        <p:nvSpPr>
          <p:cNvPr id="30" name="Shape 28"/>
          <p:cNvSpPr/>
          <p:nvPr/>
        </p:nvSpPr>
        <p:spPr>
          <a:xfrm>
            <a:off x="1121664" y="5218176"/>
            <a:ext cx="60960" cy="914400"/>
          </a:xfrm>
          <a:prstGeom prst="rect">
            <a:avLst/>
          </a:prstGeom>
          <a:solidFill>
            <a:srgbClr val="0367A5"/>
          </a:solidFill>
          <a:ln/>
        </p:spPr>
        <p:txBody>
          <a:bodyPr/>
          <a:lstStyle/>
          <a:p>
            <a:endParaRPr lang="en-US" sz="2400"/>
          </a:p>
        </p:txBody>
      </p:sp>
      <p:sp>
        <p:nvSpPr>
          <p:cNvPr id="31" name="Text 29"/>
          <p:cNvSpPr/>
          <p:nvPr/>
        </p:nvSpPr>
        <p:spPr>
          <a:xfrm>
            <a:off x="1341120" y="5388864"/>
            <a:ext cx="10424160" cy="633984"/>
          </a:xfrm>
          <a:prstGeom prst="rect">
            <a:avLst/>
          </a:prstGeom>
          <a:noFill/>
          <a:ln/>
        </p:spPr>
        <p:txBody>
          <a:bodyPr wrap="square" lIns="0" tIns="0" rIns="0" bIns="0" rtlCol="0" anchor="ctr"/>
          <a:lstStyle/>
          <a:p>
            <a:r>
              <a:rPr lang="en-US" sz="1600" dirty="0">
                <a:solidFill>
                  <a:srgbClr val="052652"/>
                </a:solidFill>
                <a:latin typeface="Open Sans" pitchFamily="34" charset="0"/>
                <a:ea typeface="Open Sans" pitchFamily="34" charset="-122"/>
                <a:cs typeface="Open Sans" pitchFamily="34" charset="-120"/>
              </a:rPr>
              <a:t>What are the top 2–3 priorities that should be most emphasized in the final vision?</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00000">
              <a:alpha val="35000"/>
            </a:srgbClr>
          </a:solidFill>
          <a:ln/>
        </p:spPr>
        <p:txBody>
          <a:bodyPr/>
          <a:lstStyle/>
          <a:p>
            <a:endParaRPr lang="en-US" sz="2400"/>
          </a:p>
        </p:txBody>
      </p:sp>
      <p:sp>
        <p:nvSpPr>
          <p:cNvPr id="4" name="Text 1"/>
          <p:cNvSpPr/>
          <p:nvPr/>
        </p:nvSpPr>
        <p:spPr>
          <a:xfrm>
            <a:off x="487680" y="365760"/>
            <a:ext cx="11216640" cy="975360"/>
          </a:xfrm>
          <a:prstGeom prst="rect">
            <a:avLst/>
          </a:prstGeom>
          <a:noFill/>
          <a:ln/>
        </p:spPr>
        <p:txBody>
          <a:bodyPr wrap="square" lIns="0" tIns="0" rIns="0" bIns="0" rtlCol="0" anchor="ctr"/>
          <a:lstStyle/>
          <a:p>
            <a:r>
              <a:rPr lang="en-US" sz="4800" b="1" dirty="0">
                <a:solidFill>
                  <a:srgbClr val="FFFFFF"/>
                </a:solidFill>
                <a:latin typeface="Montserrat" pitchFamily="34" charset="0"/>
                <a:ea typeface="Montserrat" pitchFamily="34" charset="-122"/>
                <a:cs typeface="Montserrat" pitchFamily="34" charset="-120"/>
              </a:rPr>
              <a:t>Next Steps</a:t>
            </a:r>
            <a:endParaRPr lang="en-US" sz="4800" dirty="0"/>
          </a:p>
        </p:txBody>
      </p:sp>
      <p:sp>
        <p:nvSpPr>
          <p:cNvPr id="5" name="Shape 2"/>
          <p:cNvSpPr/>
          <p:nvPr/>
        </p:nvSpPr>
        <p:spPr>
          <a:xfrm>
            <a:off x="487680" y="1560576"/>
            <a:ext cx="11216640" cy="1072896"/>
          </a:xfrm>
          <a:prstGeom prst="rect">
            <a:avLst/>
          </a:prstGeom>
          <a:solidFill>
            <a:srgbClr val="052652">
              <a:alpha val="70000"/>
            </a:srgbClr>
          </a:solidFill>
          <a:ln/>
        </p:spPr>
        <p:txBody>
          <a:bodyPr/>
          <a:lstStyle/>
          <a:p>
            <a:endParaRPr lang="en-US" sz="2400"/>
          </a:p>
        </p:txBody>
      </p:sp>
      <p:sp>
        <p:nvSpPr>
          <p:cNvPr id="6" name="Shape 3"/>
          <p:cNvSpPr/>
          <p:nvPr/>
        </p:nvSpPr>
        <p:spPr>
          <a:xfrm>
            <a:off x="487680" y="1560576"/>
            <a:ext cx="121920" cy="1072896"/>
          </a:xfrm>
          <a:prstGeom prst="rect">
            <a:avLst/>
          </a:prstGeom>
          <a:solidFill>
            <a:srgbClr val="FFC61A"/>
          </a:solidFill>
          <a:ln/>
        </p:spPr>
        <p:txBody>
          <a:bodyPr/>
          <a:lstStyle/>
          <a:p>
            <a:endParaRPr lang="en-US" sz="2400"/>
          </a:p>
        </p:txBody>
      </p:sp>
      <p:sp>
        <p:nvSpPr>
          <p:cNvPr id="7" name="Text 4"/>
          <p:cNvSpPr/>
          <p:nvPr/>
        </p:nvSpPr>
        <p:spPr>
          <a:xfrm>
            <a:off x="755904" y="1633728"/>
            <a:ext cx="3048000" cy="365760"/>
          </a:xfrm>
          <a:prstGeom prst="rect">
            <a:avLst/>
          </a:prstGeom>
          <a:noFill/>
          <a:ln/>
        </p:spPr>
        <p:txBody>
          <a:bodyPr wrap="square" lIns="0" tIns="0" rIns="0" bIns="0" rtlCol="0" anchor="ctr"/>
          <a:lstStyle/>
          <a:p>
            <a:r>
              <a:rPr lang="en-US" sz="1600" b="1" dirty="0">
                <a:solidFill>
                  <a:srgbClr val="FFC61A"/>
                </a:solidFill>
                <a:latin typeface="Montserrat" pitchFamily="34" charset="0"/>
                <a:ea typeface="Montserrat" pitchFamily="34" charset="-122"/>
                <a:cs typeface="Montserrat" pitchFamily="34" charset="-120"/>
              </a:rPr>
              <a:t>After Today</a:t>
            </a:r>
            <a:endParaRPr lang="en-US" sz="1600" dirty="0"/>
          </a:p>
        </p:txBody>
      </p:sp>
      <p:sp>
        <p:nvSpPr>
          <p:cNvPr id="8" name="Text 5"/>
          <p:cNvSpPr/>
          <p:nvPr/>
        </p:nvSpPr>
        <p:spPr>
          <a:xfrm>
            <a:off x="755904" y="2072640"/>
            <a:ext cx="9997440" cy="463296"/>
          </a:xfrm>
          <a:prstGeom prst="rect">
            <a:avLst/>
          </a:prstGeom>
          <a:noFill/>
          <a:ln/>
        </p:spPr>
        <p:txBody>
          <a:bodyPr wrap="square" lIns="0" tIns="0" rIns="0" bIns="0" rtlCol="0" anchor="ctr"/>
          <a:lstStyle/>
          <a:p>
            <a:r>
              <a:rPr lang="en-US" sz="1467" dirty="0">
                <a:solidFill>
                  <a:srgbClr val="FFFFFF"/>
                </a:solidFill>
                <a:latin typeface="Open Sans" pitchFamily="34" charset="0"/>
                <a:ea typeface="Open Sans" pitchFamily="34" charset="-122"/>
                <a:cs typeface="Open Sans" pitchFamily="34" charset="-120"/>
              </a:rPr>
              <a:t>SCJ Alliance will synthesize Commission direction and refine the vision statement.</a:t>
            </a:r>
            <a:endParaRPr lang="en-US" sz="1467" dirty="0"/>
          </a:p>
        </p:txBody>
      </p:sp>
      <p:sp>
        <p:nvSpPr>
          <p:cNvPr id="9" name="Shape 6"/>
          <p:cNvSpPr/>
          <p:nvPr/>
        </p:nvSpPr>
        <p:spPr>
          <a:xfrm>
            <a:off x="487680" y="2804160"/>
            <a:ext cx="11216640" cy="1072896"/>
          </a:xfrm>
          <a:prstGeom prst="rect">
            <a:avLst/>
          </a:prstGeom>
          <a:solidFill>
            <a:srgbClr val="052652">
              <a:alpha val="70000"/>
            </a:srgbClr>
          </a:solidFill>
          <a:ln/>
        </p:spPr>
        <p:txBody>
          <a:bodyPr/>
          <a:lstStyle/>
          <a:p>
            <a:endParaRPr lang="en-US" sz="2400"/>
          </a:p>
        </p:txBody>
      </p:sp>
      <p:sp>
        <p:nvSpPr>
          <p:cNvPr id="10" name="Shape 7"/>
          <p:cNvSpPr/>
          <p:nvPr/>
        </p:nvSpPr>
        <p:spPr>
          <a:xfrm>
            <a:off x="487680" y="2804160"/>
            <a:ext cx="121920" cy="1072896"/>
          </a:xfrm>
          <a:prstGeom prst="rect">
            <a:avLst/>
          </a:prstGeom>
          <a:solidFill>
            <a:srgbClr val="FFC61A"/>
          </a:solidFill>
          <a:ln/>
        </p:spPr>
        <p:txBody>
          <a:bodyPr/>
          <a:lstStyle/>
          <a:p>
            <a:endParaRPr lang="en-US" sz="2400"/>
          </a:p>
        </p:txBody>
      </p:sp>
      <p:sp>
        <p:nvSpPr>
          <p:cNvPr id="11" name="Text 8"/>
          <p:cNvSpPr/>
          <p:nvPr/>
        </p:nvSpPr>
        <p:spPr>
          <a:xfrm>
            <a:off x="755904" y="2877312"/>
            <a:ext cx="3048000" cy="365760"/>
          </a:xfrm>
          <a:prstGeom prst="rect">
            <a:avLst/>
          </a:prstGeom>
          <a:noFill/>
          <a:ln/>
        </p:spPr>
        <p:txBody>
          <a:bodyPr wrap="square" lIns="0" tIns="0" rIns="0" bIns="0" rtlCol="0" anchor="ctr"/>
          <a:lstStyle/>
          <a:p>
            <a:r>
              <a:rPr lang="en-US" sz="1600" b="1" dirty="0">
                <a:solidFill>
                  <a:srgbClr val="FFC61A"/>
                </a:solidFill>
                <a:latin typeface="Montserrat" pitchFamily="34" charset="0"/>
                <a:ea typeface="Montserrat" pitchFamily="34" charset="-122"/>
                <a:cs typeface="Montserrat" pitchFamily="34" charset="-120"/>
              </a:rPr>
              <a:t>Community Input</a:t>
            </a:r>
            <a:endParaRPr lang="en-US" sz="1600" dirty="0"/>
          </a:p>
        </p:txBody>
      </p:sp>
      <p:sp>
        <p:nvSpPr>
          <p:cNvPr id="12" name="Text 9"/>
          <p:cNvSpPr/>
          <p:nvPr/>
        </p:nvSpPr>
        <p:spPr>
          <a:xfrm>
            <a:off x="755904" y="3316224"/>
            <a:ext cx="9997440" cy="463296"/>
          </a:xfrm>
          <a:prstGeom prst="rect">
            <a:avLst/>
          </a:prstGeom>
          <a:noFill/>
          <a:ln/>
        </p:spPr>
        <p:txBody>
          <a:bodyPr wrap="square" lIns="0" tIns="0" rIns="0" bIns="0" rtlCol="0" anchor="ctr"/>
          <a:lstStyle/>
          <a:p>
            <a:r>
              <a:rPr lang="en-US" sz="1467" dirty="0">
                <a:solidFill>
                  <a:srgbClr val="FFFFFF"/>
                </a:solidFill>
                <a:latin typeface="Open Sans" pitchFamily="34" charset="0"/>
                <a:ea typeface="Open Sans" pitchFamily="34" charset="-122"/>
                <a:cs typeface="Open Sans" pitchFamily="34" charset="-120"/>
              </a:rPr>
              <a:t>The updated vision will be shared with the broader community for feedback.</a:t>
            </a:r>
            <a:endParaRPr lang="en-US" sz="1467" dirty="0"/>
          </a:p>
        </p:txBody>
      </p:sp>
      <p:sp>
        <p:nvSpPr>
          <p:cNvPr id="13" name="Shape 10"/>
          <p:cNvSpPr/>
          <p:nvPr/>
        </p:nvSpPr>
        <p:spPr>
          <a:xfrm>
            <a:off x="487680" y="4047744"/>
            <a:ext cx="11216640" cy="1072896"/>
          </a:xfrm>
          <a:prstGeom prst="rect">
            <a:avLst/>
          </a:prstGeom>
          <a:solidFill>
            <a:srgbClr val="052652">
              <a:alpha val="70000"/>
            </a:srgbClr>
          </a:solidFill>
          <a:ln/>
        </p:spPr>
        <p:txBody>
          <a:bodyPr/>
          <a:lstStyle/>
          <a:p>
            <a:endParaRPr lang="en-US" sz="2400"/>
          </a:p>
        </p:txBody>
      </p:sp>
      <p:sp>
        <p:nvSpPr>
          <p:cNvPr id="14" name="Shape 11"/>
          <p:cNvSpPr/>
          <p:nvPr/>
        </p:nvSpPr>
        <p:spPr>
          <a:xfrm>
            <a:off x="487680" y="4047744"/>
            <a:ext cx="121920" cy="1072896"/>
          </a:xfrm>
          <a:prstGeom prst="rect">
            <a:avLst/>
          </a:prstGeom>
          <a:solidFill>
            <a:srgbClr val="FFC61A"/>
          </a:solidFill>
          <a:ln/>
        </p:spPr>
        <p:txBody>
          <a:bodyPr/>
          <a:lstStyle/>
          <a:p>
            <a:endParaRPr lang="en-US" sz="2400"/>
          </a:p>
        </p:txBody>
      </p:sp>
      <p:sp>
        <p:nvSpPr>
          <p:cNvPr id="15" name="Text 12"/>
          <p:cNvSpPr/>
          <p:nvPr/>
        </p:nvSpPr>
        <p:spPr>
          <a:xfrm>
            <a:off x="755904" y="4120896"/>
            <a:ext cx="3048000" cy="365760"/>
          </a:xfrm>
          <a:prstGeom prst="rect">
            <a:avLst/>
          </a:prstGeom>
          <a:noFill/>
          <a:ln/>
        </p:spPr>
        <p:txBody>
          <a:bodyPr wrap="square" lIns="0" tIns="0" rIns="0" bIns="0" rtlCol="0" anchor="ctr"/>
          <a:lstStyle/>
          <a:p>
            <a:r>
              <a:rPr lang="en-US" sz="1600" b="1" dirty="0">
                <a:solidFill>
                  <a:srgbClr val="FFC61A"/>
                </a:solidFill>
                <a:latin typeface="Montserrat" pitchFamily="34" charset="0"/>
                <a:ea typeface="Montserrat" pitchFamily="34" charset="-122"/>
                <a:cs typeface="Montserrat" pitchFamily="34" charset="-120"/>
              </a:rPr>
              <a:t>Goals &amp; Policies</a:t>
            </a:r>
            <a:endParaRPr lang="en-US" sz="1600" dirty="0"/>
          </a:p>
        </p:txBody>
      </p:sp>
      <p:sp>
        <p:nvSpPr>
          <p:cNvPr id="16" name="Text 13"/>
          <p:cNvSpPr/>
          <p:nvPr/>
        </p:nvSpPr>
        <p:spPr>
          <a:xfrm>
            <a:off x="755904" y="4559808"/>
            <a:ext cx="7003244" cy="463296"/>
          </a:xfrm>
          <a:prstGeom prst="rect">
            <a:avLst/>
          </a:prstGeom>
          <a:noFill/>
          <a:ln/>
        </p:spPr>
        <p:txBody>
          <a:bodyPr wrap="square" lIns="0" tIns="0" rIns="0" bIns="0" rtlCol="0" anchor="ctr"/>
          <a:lstStyle/>
          <a:p>
            <a:r>
              <a:rPr lang="en-US" sz="1467" dirty="0">
                <a:solidFill>
                  <a:srgbClr val="FFFFFF"/>
                </a:solidFill>
                <a:latin typeface="Open Sans" pitchFamily="34" charset="0"/>
                <a:ea typeface="Open Sans" pitchFamily="34" charset="-122"/>
                <a:cs typeface="Open Sans" pitchFamily="34" charset="-120"/>
              </a:rPr>
              <a:t>The vision guides development of goals, policies, and implementation strategies in the Comprehensive Plan. We’ll revisit these next month. </a:t>
            </a:r>
            <a:endParaRPr lang="en-US" sz="1467" dirty="0"/>
          </a:p>
        </p:txBody>
      </p:sp>
      <p:sp>
        <p:nvSpPr>
          <p:cNvPr id="17" name="Shape 14"/>
          <p:cNvSpPr/>
          <p:nvPr/>
        </p:nvSpPr>
        <p:spPr>
          <a:xfrm>
            <a:off x="487680" y="5340096"/>
            <a:ext cx="11216640" cy="73152"/>
          </a:xfrm>
          <a:prstGeom prst="rect">
            <a:avLst/>
          </a:prstGeom>
          <a:solidFill>
            <a:srgbClr val="FFC61A"/>
          </a:solidFill>
          <a:ln/>
        </p:spPr>
        <p:txBody>
          <a:bodyPr/>
          <a:lstStyle/>
          <a:p>
            <a:endParaRPr lang="en-US" sz="2400"/>
          </a:p>
        </p:txBody>
      </p:sp>
      <p:grpSp>
        <p:nvGrpSpPr>
          <p:cNvPr id="22" name="Group 21">
            <a:extLst>
              <a:ext uri="{FF2B5EF4-FFF2-40B4-BE49-F238E27FC236}">
                <a16:creationId xmlns:a16="http://schemas.microsoft.com/office/drawing/2014/main" id="{4C5B170A-DCA0-5834-D609-BA7DD4DF25B5}"/>
              </a:ext>
            </a:extLst>
          </p:cNvPr>
          <p:cNvGrpSpPr/>
          <p:nvPr/>
        </p:nvGrpSpPr>
        <p:grpSpPr>
          <a:xfrm>
            <a:off x="4260447" y="4653522"/>
            <a:ext cx="7936343" cy="2204478"/>
            <a:chOff x="4260447" y="4653522"/>
            <a:chExt cx="7936343" cy="2204478"/>
          </a:xfrm>
        </p:grpSpPr>
        <p:pic>
          <p:nvPicPr>
            <p:cNvPr id="23" name="Picture 22">
              <a:extLst>
                <a:ext uri="{FF2B5EF4-FFF2-40B4-BE49-F238E27FC236}">
                  <a16:creationId xmlns:a16="http://schemas.microsoft.com/office/drawing/2014/main" id="{E64B68DE-468D-66C7-0E1B-E644B303BBA1}"/>
                </a:ext>
              </a:extLst>
            </p:cNvPr>
            <p:cNvPicPr>
              <a:picLocks noChangeAspect="1"/>
            </p:cNvPicPr>
            <p:nvPr/>
          </p:nvPicPr>
          <p:blipFill>
            <a:blip r:embed="rId4">
              <a:extLst>
                <a:ext uri="{28A0092B-C50C-407E-A947-70E740481C1C}">
                  <a14:useLocalDpi xmlns:a14="http://schemas.microsoft.com/office/drawing/2010/main" val="0"/>
                </a:ext>
              </a:extLst>
            </a:blip>
            <a:srcRect l="-115" t="-1985" r="-1" b="973"/>
            <a:stretch/>
          </p:blipFill>
          <p:spPr>
            <a:xfrm>
              <a:off x="4260447" y="4653522"/>
              <a:ext cx="7936343" cy="2204478"/>
            </a:xfrm>
            <a:prstGeom prst="rect">
              <a:avLst/>
            </a:prstGeom>
          </p:spPr>
        </p:pic>
        <p:pic>
          <p:nvPicPr>
            <p:cNvPr id="24" name="Picture 23">
              <a:extLst>
                <a:ext uri="{FF2B5EF4-FFF2-40B4-BE49-F238E27FC236}">
                  <a16:creationId xmlns:a16="http://schemas.microsoft.com/office/drawing/2014/main" id="{9A11A5CF-C1E9-BFC6-CB68-57F0DAC3FC20}"/>
                </a:ext>
              </a:extLst>
            </p:cNvPr>
            <p:cNvPicPr>
              <a:picLocks noChangeAspect="1"/>
            </p:cNvPicPr>
            <p:nvPr/>
          </p:nvPicPr>
          <p:blipFill>
            <a:blip r:embed="rId5">
              <a:extLst>
                <a:ext uri="{28A0092B-C50C-407E-A947-70E740481C1C}">
                  <a14:useLocalDpi xmlns:a14="http://schemas.microsoft.com/office/drawing/2010/main" val="0"/>
                </a:ext>
              </a:extLst>
            </a:blip>
            <a:srcRect t="4772" b="4772"/>
            <a:stretch/>
          </p:blipFill>
          <p:spPr>
            <a:xfrm>
              <a:off x="9521390" y="5554292"/>
              <a:ext cx="1652344" cy="787703"/>
            </a:xfrm>
            <a:prstGeom prst="rect">
              <a:avLst/>
            </a:prstGeom>
          </p:spPr>
        </p:pic>
        <p:pic>
          <p:nvPicPr>
            <p:cNvPr id="25" name="Picture 24">
              <a:extLst>
                <a:ext uri="{FF2B5EF4-FFF2-40B4-BE49-F238E27FC236}">
                  <a16:creationId xmlns:a16="http://schemas.microsoft.com/office/drawing/2014/main" id="{B3AB7E06-C102-6840-5635-235F8412318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90273" y="5202792"/>
              <a:ext cx="1269831" cy="1269831"/>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a:extLst>
            <a:ext uri="{FF2B5EF4-FFF2-40B4-BE49-F238E27FC236}">
              <a16:creationId xmlns:a16="http://schemas.microsoft.com/office/drawing/2014/main" id="{DEDFE2ED-0303-8704-0D04-573A27CA4AC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374F4417-45AC-29CA-D267-BDB4E084299B}"/>
              </a:ext>
            </a:extLst>
          </p:cNvPr>
          <p:cNvSpPr txBox="1">
            <a:spLocks/>
          </p:cNvSpPr>
          <p:nvPr/>
        </p:nvSpPr>
        <p:spPr>
          <a:xfrm>
            <a:off x="546088" y="605285"/>
            <a:ext cx="3714359" cy="1034368"/>
          </a:xfrm>
          <a:prstGeom prst="rect">
            <a:avLst/>
          </a:prstGeom>
          <a:noFill/>
        </p:spPr>
        <p:txBody>
          <a:bodyPr vert="horz" lIns="91440" tIns="45720" rIns="91440" bIns="45720" rtlCol="0" anchor="ctr">
            <a:noAutofit/>
          </a:bodyPr>
          <a:lstStyle>
            <a:lvl1pPr algn="ctr" defTabSz="914400" rtl="0" eaLnBrk="1" latinLnBrk="0" hangingPunct="1">
              <a:lnSpc>
                <a:spcPct val="90000"/>
              </a:lnSpc>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4800" b="1" dirty="0">
                <a:solidFill>
                  <a:schemeClr val="accent1"/>
                </a:solidFill>
              </a:rPr>
              <a:t>Thank you.</a:t>
            </a:r>
          </a:p>
        </p:txBody>
      </p:sp>
      <p:grpSp>
        <p:nvGrpSpPr>
          <p:cNvPr id="14" name="Group 13">
            <a:extLst>
              <a:ext uri="{FF2B5EF4-FFF2-40B4-BE49-F238E27FC236}">
                <a16:creationId xmlns:a16="http://schemas.microsoft.com/office/drawing/2014/main" id="{466146B5-E6CF-FE00-E3BE-A89EC249338C}"/>
              </a:ext>
            </a:extLst>
          </p:cNvPr>
          <p:cNvGrpSpPr/>
          <p:nvPr/>
        </p:nvGrpSpPr>
        <p:grpSpPr>
          <a:xfrm>
            <a:off x="4260447" y="4653522"/>
            <a:ext cx="7936343" cy="2204478"/>
            <a:chOff x="4260447" y="4653522"/>
            <a:chExt cx="7936343" cy="2204478"/>
          </a:xfrm>
        </p:grpSpPr>
        <p:pic>
          <p:nvPicPr>
            <p:cNvPr id="15" name="Picture 14">
              <a:extLst>
                <a:ext uri="{FF2B5EF4-FFF2-40B4-BE49-F238E27FC236}">
                  <a16:creationId xmlns:a16="http://schemas.microsoft.com/office/drawing/2014/main" id="{C3A67D13-9894-4ADD-3999-EDC34053CED7}"/>
                </a:ext>
              </a:extLst>
            </p:cNvPr>
            <p:cNvPicPr>
              <a:picLocks noChangeAspect="1"/>
            </p:cNvPicPr>
            <p:nvPr/>
          </p:nvPicPr>
          <p:blipFill>
            <a:blip r:embed="rId4">
              <a:extLst>
                <a:ext uri="{28A0092B-C50C-407E-A947-70E740481C1C}">
                  <a14:useLocalDpi xmlns:a14="http://schemas.microsoft.com/office/drawing/2010/main" val="0"/>
                </a:ext>
              </a:extLst>
            </a:blip>
            <a:srcRect l="-115" t="-1985" r="-1" b="973"/>
            <a:stretch/>
          </p:blipFill>
          <p:spPr>
            <a:xfrm>
              <a:off x="4260447" y="4653522"/>
              <a:ext cx="7936343" cy="2204478"/>
            </a:xfrm>
            <a:prstGeom prst="rect">
              <a:avLst/>
            </a:prstGeom>
          </p:spPr>
        </p:pic>
        <p:pic>
          <p:nvPicPr>
            <p:cNvPr id="16" name="Picture 15">
              <a:extLst>
                <a:ext uri="{FF2B5EF4-FFF2-40B4-BE49-F238E27FC236}">
                  <a16:creationId xmlns:a16="http://schemas.microsoft.com/office/drawing/2014/main" id="{F9E05BCF-9BA9-A502-FA9A-257B0BF3D3F8}"/>
                </a:ext>
              </a:extLst>
            </p:cNvPr>
            <p:cNvPicPr>
              <a:picLocks noChangeAspect="1"/>
            </p:cNvPicPr>
            <p:nvPr/>
          </p:nvPicPr>
          <p:blipFill>
            <a:blip r:embed="rId5">
              <a:extLst>
                <a:ext uri="{28A0092B-C50C-407E-A947-70E740481C1C}">
                  <a14:useLocalDpi xmlns:a14="http://schemas.microsoft.com/office/drawing/2010/main" val="0"/>
                </a:ext>
              </a:extLst>
            </a:blip>
            <a:srcRect t="4772" b="4772"/>
            <a:stretch/>
          </p:blipFill>
          <p:spPr>
            <a:xfrm>
              <a:off x="9521390" y="5554292"/>
              <a:ext cx="1652344" cy="787703"/>
            </a:xfrm>
            <a:prstGeom prst="rect">
              <a:avLst/>
            </a:prstGeom>
          </p:spPr>
        </p:pic>
        <p:pic>
          <p:nvPicPr>
            <p:cNvPr id="17" name="Picture 16">
              <a:extLst>
                <a:ext uri="{FF2B5EF4-FFF2-40B4-BE49-F238E27FC236}">
                  <a16:creationId xmlns:a16="http://schemas.microsoft.com/office/drawing/2014/main" id="{9666C84C-64BC-B319-AA17-FE6035A4370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090273" y="5202792"/>
              <a:ext cx="1269831" cy="1269831"/>
            </a:xfrm>
            <a:prstGeom prst="rect">
              <a:avLst/>
            </a:prstGeom>
          </p:spPr>
        </p:pic>
      </p:grpSp>
    </p:spTree>
    <p:extLst>
      <p:ext uri="{BB962C8B-B14F-4D97-AF65-F5344CB8AC3E}">
        <p14:creationId xmlns:p14="http://schemas.microsoft.com/office/powerpoint/2010/main" val="1394466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Today's Agenda</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Overview</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121664"/>
            <a:ext cx="11655552" cy="914400"/>
          </a:xfrm>
          <a:prstGeom prst="rect">
            <a:avLst/>
          </a:prstGeom>
          <a:solidFill>
            <a:srgbClr val="F5F5F5"/>
          </a:solidFill>
          <a:ln/>
        </p:spPr>
        <p:txBody>
          <a:bodyPr/>
          <a:lstStyle/>
          <a:p>
            <a:endParaRPr lang="en-US" sz="2400"/>
          </a:p>
        </p:txBody>
      </p:sp>
      <p:sp>
        <p:nvSpPr>
          <p:cNvPr id="8" name="Shape 6"/>
          <p:cNvSpPr/>
          <p:nvPr/>
        </p:nvSpPr>
        <p:spPr>
          <a:xfrm>
            <a:off x="268224" y="1121664"/>
            <a:ext cx="853440" cy="914400"/>
          </a:xfrm>
          <a:prstGeom prst="rect">
            <a:avLst/>
          </a:prstGeom>
          <a:solidFill>
            <a:srgbClr val="052652"/>
          </a:solidFill>
          <a:ln/>
        </p:spPr>
        <p:txBody>
          <a:bodyPr/>
          <a:lstStyle/>
          <a:p>
            <a:endParaRPr lang="en-US" sz="2400"/>
          </a:p>
        </p:txBody>
      </p:sp>
      <p:sp>
        <p:nvSpPr>
          <p:cNvPr id="9" name="Text 7"/>
          <p:cNvSpPr/>
          <p:nvPr/>
        </p:nvSpPr>
        <p:spPr>
          <a:xfrm>
            <a:off x="268224" y="1121664"/>
            <a:ext cx="853440" cy="914400"/>
          </a:xfrm>
          <a:prstGeom prst="rect">
            <a:avLst/>
          </a:prstGeom>
          <a:noFill/>
          <a:ln/>
        </p:spPr>
        <p:txBody>
          <a:bodyPr wrap="square" lIns="0" tIns="0" rIns="0" bIns="0" rtlCol="0" anchor="ctr"/>
          <a:lstStyle/>
          <a:p>
            <a:pPr algn="ctr"/>
            <a:r>
              <a:rPr lang="en-US" sz="2133" b="1" dirty="0">
                <a:solidFill>
                  <a:srgbClr val="FFC61A"/>
                </a:solidFill>
                <a:latin typeface="Montserrat" pitchFamily="34" charset="0"/>
                <a:ea typeface="Montserrat" pitchFamily="34" charset="-122"/>
                <a:cs typeface="Montserrat" pitchFamily="34" charset="-120"/>
              </a:rPr>
              <a:t>01</a:t>
            </a:r>
            <a:endParaRPr lang="en-US" sz="2133" dirty="0"/>
          </a:p>
        </p:txBody>
      </p:sp>
      <p:sp>
        <p:nvSpPr>
          <p:cNvPr id="10" name="Shape 8"/>
          <p:cNvSpPr/>
          <p:nvPr/>
        </p:nvSpPr>
        <p:spPr>
          <a:xfrm>
            <a:off x="1121664" y="1121664"/>
            <a:ext cx="60960" cy="914400"/>
          </a:xfrm>
          <a:prstGeom prst="rect">
            <a:avLst/>
          </a:prstGeom>
          <a:solidFill>
            <a:srgbClr val="0367A5"/>
          </a:solidFill>
          <a:ln/>
        </p:spPr>
        <p:txBody>
          <a:bodyPr/>
          <a:lstStyle/>
          <a:p>
            <a:endParaRPr lang="en-US" sz="2400"/>
          </a:p>
        </p:txBody>
      </p:sp>
      <p:sp>
        <p:nvSpPr>
          <p:cNvPr id="11" name="Text 9"/>
          <p:cNvSpPr/>
          <p:nvPr/>
        </p:nvSpPr>
        <p:spPr>
          <a:xfrm>
            <a:off x="1316736" y="1219200"/>
            <a:ext cx="5486400" cy="365760"/>
          </a:xfrm>
          <a:prstGeom prst="rect">
            <a:avLst/>
          </a:prstGeom>
          <a:noFill/>
          <a:ln/>
        </p:spPr>
        <p:txBody>
          <a:bodyPr wrap="square" lIns="0" tIns="0" rIns="0" bIns="0" rtlCol="0" anchor="ctr"/>
          <a:lstStyle/>
          <a:p>
            <a:r>
              <a:rPr lang="en-US" sz="1733" b="1" dirty="0">
                <a:solidFill>
                  <a:srgbClr val="052652"/>
                </a:solidFill>
                <a:latin typeface="Montserrat" pitchFamily="34" charset="0"/>
                <a:ea typeface="Montserrat" pitchFamily="34" charset="-122"/>
                <a:cs typeface="Montserrat" pitchFamily="34" charset="-120"/>
              </a:rPr>
              <a:t>What We Heard</a:t>
            </a:r>
            <a:endParaRPr lang="en-US" sz="1733" dirty="0"/>
          </a:p>
        </p:txBody>
      </p:sp>
      <p:sp>
        <p:nvSpPr>
          <p:cNvPr id="12" name="Text 10"/>
          <p:cNvSpPr/>
          <p:nvPr/>
        </p:nvSpPr>
        <p:spPr>
          <a:xfrm>
            <a:off x="1316736" y="1609344"/>
            <a:ext cx="10363200" cy="292608"/>
          </a:xfrm>
          <a:prstGeom prst="rect">
            <a:avLst/>
          </a:prstGeom>
          <a:noFill/>
          <a:ln/>
        </p:spPr>
        <p:txBody>
          <a:bodyPr wrap="square" lIns="0" tIns="0" rIns="0" bIns="0" rtlCol="0" anchor="ctr"/>
          <a:lstStyle/>
          <a:p>
            <a:r>
              <a:rPr lang="en-US" sz="1400" dirty="0">
                <a:solidFill>
                  <a:srgbClr val="5A6A7A"/>
                </a:solidFill>
                <a:latin typeface="Open Sans" pitchFamily="34" charset="0"/>
                <a:ea typeface="Open Sans" pitchFamily="34" charset="-122"/>
                <a:cs typeface="Open Sans" pitchFamily="34" charset="-120"/>
              </a:rPr>
              <a:t>Key themes from the February 2026 visioning workshop</a:t>
            </a:r>
            <a:endParaRPr lang="en-US" sz="1400" dirty="0"/>
          </a:p>
        </p:txBody>
      </p:sp>
      <p:sp>
        <p:nvSpPr>
          <p:cNvPr id="13" name="Shape 11"/>
          <p:cNvSpPr/>
          <p:nvPr/>
        </p:nvSpPr>
        <p:spPr>
          <a:xfrm>
            <a:off x="268224" y="2145792"/>
            <a:ext cx="11655552" cy="914400"/>
          </a:xfrm>
          <a:prstGeom prst="rect">
            <a:avLst/>
          </a:prstGeom>
          <a:solidFill>
            <a:srgbClr val="FFFFFF"/>
          </a:solidFill>
          <a:ln/>
        </p:spPr>
        <p:txBody>
          <a:bodyPr/>
          <a:lstStyle/>
          <a:p>
            <a:endParaRPr lang="en-US" sz="2400"/>
          </a:p>
        </p:txBody>
      </p:sp>
      <p:sp>
        <p:nvSpPr>
          <p:cNvPr id="14" name="Shape 12"/>
          <p:cNvSpPr/>
          <p:nvPr/>
        </p:nvSpPr>
        <p:spPr>
          <a:xfrm>
            <a:off x="268224" y="2145792"/>
            <a:ext cx="853440" cy="914400"/>
          </a:xfrm>
          <a:prstGeom prst="rect">
            <a:avLst/>
          </a:prstGeom>
          <a:solidFill>
            <a:srgbClr val="052652"/>
          </a:solidFill>
          <a:ln/>
        </p:spPr>
        <p:txBody>
          <a:bodyPr/>
          <a:lstStyle/>
          <a:p>
            <a:endParaRPr lang="en-US" sz="2400"/>
          </a:p>
        </p:txBody>
      </p:sp>
      <p:sp>
        <p:nvSpPr>
          <p:cNvPr id="15" name="Text 13"/>
          <p:cNvSpPr/>
          <p:nvPr/>
        </p:nvSpPr>
        <p:spPr>
          <a:xfrm>
            <a:off x="268224" y="2145792"/>
            <a:ext cx="853440" cy="914400"/>
          </a:xfrm>
          <a:prstGeom prst="rect">
            <a:avLst/>
          </a:prstGeom>
          <a:noFill/>
          <a:ln/>
        </p:spPr>
        <p:txBody>
          <a:bodyPr wrap="square" lIns="0" tIns="0" rIns="0" bIns="0" rtlCol="0" anchor="ctr"/>
          <a:lstStyle/>
          <a:p>
            <a:pPr algn="ctr"/>
            <a:r>
              <a:rPr lang="en-US" sz="2133" b="1" dirty="0">
                <a:solidFill>
                  <a:srgbClr val="FFC61A"/>
                </a:solidFill>
                <a:latin typeface="Montserrat" pitchFamily="34" charset="0"/>
                <a:ea typeface="Montserrat" pitchFamily="34" charset="-122"/>
                <a:cs typeface="Montserrat" pitchFamily="34" charset="-120"/>
              </a:rPr>
              <a:t>02</a:t>
            </a:r>
            <a:endParaRPr lang="en-US" sz="2133" dirty="0"/>
          </a:p>
        </p:txBody>
      </p:sp>
      <p:sp>
        <p:nvSpPr>
          <p:cNvPr id="16" name="Shape 14"/>
          <p:cNvSpPr/>
          <p:nvPr/>
        </p:nvSpPr>
        <p:spPr>
          <a:xfrm>
            <a:off x="1121664" y="2145792"/>
            <a:ext cx="60960" cy="914400"/>
          </a:xfrm>
          <a:prstGeom prst="rect">
            <a:avLst/>
          </a:prstGeom>
          <a:solidFill>
            <a:srgbClr val="0367A5"/>
          </a:solidFill>
          <a:ln/>
        </p:spPr>
        <p:txBody>
          <a:bodyPr/>
          <a:lstStyle/>
          <a:p>
            <a:endParaRPr lang="en-US" sz="2400"/>
          </a:p>
        </p:txBody>
      </p:sp>
      <p:sp>
        <p:nvSpPr>
          <p:cNvPr id="17" name="Text 15"/>
          <p:cNvSpPr/>
          <p:nvPr/>
        </p:nvSpPr>
        <p:spPr>
          <a:xfrm>
            <a:off x="1316736" y="2243328"/>
            <a:ext cx="5486400" cy="365760"/>
          </a:xfrm>
          <a:prstGeom prst="rect">
            <a:avLst/>
          </a:prstGeom>
          <a:noFill/>
          <a:ln/>
        </p:spPr>
        <p:txBody>
          <a:bodyPr wrap="square" lIns="0" tIns="0" rIns="0" bIns="0" rtlCol="0" anchor="ctr"/>
          <a:lstStyle/>
          <a:p>
            <a:r>
              <a:rPr lang="en-US" sz="1733" b="1" dirty="0">
                <a:solidFill>
                  <a:srgbClr val="052652"/>
                </a:solidFill>
                <a:latin typeface="Montserrat" pitchFamily="34" charset="0"/>
                <a:ea typeface="Montserrat" pitchFamily="34" charset="-122"/>
                <a:cs typeface="Montserrat" pitchFamily="34" charset="-120"/>
              </a:rPr>
              <a:t>Tensions &amp; Tradeoffs</a:t>
            </a:r>
            <a:endParaRPr lang="en-US" sz="1733" dirty="0"/>
          </a:p>
        </p:txBody>
      </p:sp>
      <p:sp>
        <p:nvSpPr>
          <p:cNvPr id="18" name="Text 16"/>
          <p:cNvSpPr/>
          <p:nvPr/>
        </p:nvSpPr>
        <p:spPr>
          <a:xfrm>
            <a:off x="1316736" y="2633472"/>
            <a:ext cx="10363200" cy="292608"/>
          </a:xfrm>
          <a:prstGeom prst="rect">
            <a:avLst/>
          </a:prstGeom>
          <a:noFill/>
          <a:ln/>
        </p:spPr>
        <p:txBody>
          <a:bodyPr wrap="square" lIns="0" tIns="0" rIns="0" bIns="0" rtlCol="0" anchor="ctr"/>
          <a:lstStyle/>
          <a:p>
            <a:r>
              <a:rPr lang="en-US" sz="1400" dirty="0">
                <a:solidFill>
                  <a:srgbClr val="5A6A7A"/>
                </a:solidFill>
                <a:latin typeface="Open Sans" pitchFamily="34" charset="0"/>
                <a:ea typeface="Open Sans" pitchFamily="34" charset="-122"/>
                <a:cs typeface="Open Sans" pitchFamily="34" charset="-120"/>
              </a:rPr>
              <a:t>Areas where priorities may compete</a:t>
            </a:r>
            <a:endParaRPr lang="en-US" sz="1400" dirty="0"/>
          </a:p>
        </p:txBody>
      </p:sp>
      <p:sp>
        <p:nvSpPr>
          <p:cNvPr id="19" name="Shape 17"/>
          <p:cNvSpPr/>
          <p:nvPr/>
        </p:nvSpPr>
        <p:spPr>
          <a:xfrm>
            <a:off x="268224" y="3169920"/>
            <a:ext cx="11655552" cy="914400"/>
          </a:xfrm>
          <a:prstGeom prst="rect">
            <a:avLst/>
          </a:prstGeom>
          <a:solidFill>
            <a:srgbClr val="F5F5F5"/>
          </a:solidFill>
          <a:ln/>
        </p:spPr>
        <p:txBody>
          <a:bodyPr/>
          <a:lstStyle/>
          <a:p>
            <a:endParaRPr lang="en-US" sz="2400"/>
          </a:p>
        </p:txBody>
      </p:sp>
      <p:sp>
        <p:nvSpPr>
          <p:cNvPr id="20" name="Shape 18"/>
          <p:cNvSpPr/>
          <p:nvPr/>
        </p:nvSpPr>
        <p:spPr>
          <a:xfrm>
            <a:off x="268224" y="3169920"/>
            <a:ext cx="853440" cy="914400"/>
          </a:xfrm>
          <a:prstGeom prst="rect">
            <a:avLst/>
          </a:prstGeom>
          <a:solidFill>
            <a:srgbClr val="052652"/>
          </a:solidFill>
          <a:ln/>
        </p:spPr>
        <p:txBody>
          <a:bodyPr/>
          <a:lstStyle/>
          <a:p>
            <a:endParaRPr lang="en-US" sz="2400"/>
          </a:p>
        </p:txBody>
      </p:sp>
      <p:sp>
        <p:nvSpPr>
          <p:cNvPr id="21" name="Text 19"/>
          <p:cNvSpPr/>
          <p:nvPr/>
        </p:nvSpPr>
        <p:spPr>
          <a:xfrm>
            <a:off x="268224" y="3169920"/>
            <a:ext cx="853440" cy="914400"/>
          </a:xfrm>
          <a:prstGeom prst="rect">
            <a:avLst/>
          </a:prstGeom>
          <a:noFill/>
          <a:ln/>
        </p:spPr>
        <p:txBody>
          <a:bodyPr wrap="square" lIns="0" tIns="0" rIns="0" bIns="0" rtlCol="0" anchor="ctr"/>
          <a:lstStyle/>
          <a:p>
            <a:pPr algn="ctr"/>
            <a:r>
              <a:rPr lang="en-US" sz="2133" b="1" dirty="0">
                <a:solidFill>
                  <a:srgbClr val="FFC61A"/>
                </a:solidFill>
                <a:latin typeface="Montserrat" pitchFamily="34" charset="0"/>
                <a:ea typeface="Montserrat" pitchFamily="34" charset="-122"/>
                <a:cs typeface="Montserrat" pitchFamily="34" charset="-120"/>
              </a:rPr>
              <a:t>03</a:t>
            </a:r>
            <a:endParaRPr lang="en-US" sz="2133" dirty="0"/>
          </a:p>
        </p:txBody>
      </p:sp>
      <p:sp>
        <p:nvSpPr>
          <p:cNvPr id="22" name="Shape 20"/>
          <p:cNvSpPr/>
          <p:nvPr/>
        </p:nvSpPr>
        <p:spPr>
          <a:xfrm>
            <a:off x="1121664" y="3169920"/>
            <a:ext cx="60960" cy="914400"/>
          </a:xfrm>
          <a:prstGeom prst="rect">
            <a:avLst/>
          </a:prstGeom>
          <a:solidFill>
            <a:srgbClr val="0367A5"/>
          </a:solidFill>
          <a:ln/>
        </p:spPr>
        <p:txBody>
          <a:bodyPr/>
          <a:lstStyle/>
          <a:p>
            <a:endParaRPr lang="en-US" sz="2400"/>
          </a:p>
        </p:txBody>
      </p:sp>
      <p:sp>
        <p:nvSpPr>
          <p:cNvPr id="23" name="Text 21"/>
          <p:cNvSpPr/>
          <p:nvPr/>
        </p:nvSpPr>
        <p:spPr>
          <a:xfrm>
            <a:off x="1316736" y="3267456"/>
            <a:ext cx="5486400" cy="365760"/>
          </a:xfrm>
          <a:prstGeom prst="rect">
            <a:avLst/>
          </a:prstGeom>
          <a:noFill/>
          <a:ln/>
        </p:spPr>
        <p:txBody>
          <a:bodyPr wrap="square" lIns="0" tIns="0" rIns="0" bIns="0" rtlCol="0" anchor="ctr"/>
          <a:lstStyle/>
          <a:p>
            <a:r>
              <a:rPr lang="en-US" sz="1733" b="1" dirty="0">
                <a:solidFill>
                  <a:srgbClr val="052652"/>
                </a:solidFill>
                <a:latin typeface="Montserrat" pitchFamily="34" charset="0"/>
                <a:ea typeface="Montserrat" pitchFamily="34" charset="-122"/>
                <a:cs typeface="Montserrat" pitchFamily="34" charset="-120"/>
              </a:rPr>
              <a:t>Baseline Vision Review</a:t>
            </a:r>
            <a:endParaRPr lang="en-US" sz="1733" dirty="0"/>
          </a:p>
        </p:txBody>
      </p:sp>
      <p:sp>
        <p:nvSpPr>
          <p:cNvPr id="24" name="Text 22"/>
          <p:cNvSpPr/>
          <p:nvPr/>
        </p:nvSpPr>
        <p:spPr>
          <a:xfrm>
            <a:off x="1316736" y="3657600"/>
            <a:ext cx="10363200" cy="292608"/>
          </a:xfrm>
          <a:prstGeom prst="rect">
            <a:avLst/>
          </a:prstGeom>
          <a:noFill/>
          <a:ln/>
        </p:spPr>
        <p:txBody>
          <a:bodyPr wrap="square" lIns="0" tIns="0" rIns="0" bIns="0" rtlCol="0" anchor="ctr"/>
          <a:lstStyle/>
          <a:p>
            <a:r>
              <a:rPr lang="en-US" sz="1400" dirty="0">
                <a:solidFill>
                  <a:srgbClr val="5A6A7A"/>
                </a:solidFill>
                <a:latin typeface="Open Sans" pitchFamily="34" charset="0"/>
                <a:ea typeface="Open Sans" pitchFamily="34" charset="-122"/>
                <a:cs typeface="Open Sans" pitchFamily="34" charset="-120"/>
              </a:rPr>
              <a:t>Draft vision statement walkthrough/thoughts</a:t>
            </a:r>
            <a:endParaRPr lang="en-US" sz="1400" dirty="0"/>
          </a:p>
        </p:txBody>
      </p:sp>
      <p:sp>
        <p:nvSpPr>
          <p:cNvPr id="25" name="Shape 23"/>
          <p:cNvSpPr/>
          <p:nvPr/>
        </p:nvSpPr>
        <p:spPr>
          <a:xfrm>
            <a:off x="268224" y="4194048"/>
            <a:ext cx="11655552" cy="914400"/>
          </a:xfrm>
          <a:prstGeom prst="rect">
            <a:avLst/>
          </a:prstGeom>
          <a:solidFill>
            <a:srgbClr val="FFFFFF"/>
          </a:solidFill>
          <a:ln/>
        </p:spPr>
        <p:txBody>
          <a:bodyPr/>
          <a:lstStyle/>
          <a:p>
            <a:endParaRPr lang="en-US" sz="2400"/>
          </a:p>
        </p:txBody>
      </p:sp>
      <p:sp>
        <p:nvSpPr>
          <p:cNvPr id="26" name="Shape 24"/>
          <p:cNvSpPr/>
          <p:nvPr/>
        </p:nvSpPr>
        <p:spPr>
          <a:xfrm>
            <a:off x="268224" y="4194048"/>
            <a:ext cx="853440" cy="914400"/>
          </a:xfrm>
          <a:prstGeom prst="rect">
            <a:avLst/>
          </a:prstGeom>
          <a:solidFill>
            <a:srgbClr val="052652"/>
          </a:solidFill>
          <a:ln/>
        </p:spPr>
        <p:txBody>
          <a:bodyPr/>
          <a:lstStyle/>
          <a:p>
            <a:endParaRPr lang="en-US" sz="2400"/>
          </a:p>
        </p:txBody>
      </p:sp>
      <p:sp>
        <p:nvSpPr>
          <p:cNvPr id="27" name="Text 25"/>
          <p:cNvSpPr/>
          <p:nvPr/>
        </p:nvSpPr>
        <p:spPr>
          <a:xfrm>
            <a:off x="268224" y="4194048"/>
            <a:ext cx="853440" cy="914400"/>
          </a:xfrm>
          <a:prstGeom prst="rect">
            <a:avLst/>
          </a:prstGeom>
          <a:noFill/>
          <a:ln/>
        </p:spPr>
        <p:txBody>
          <a:bodyPr wrap="square" lIns="0" tIns="0" rIns="0" bIns="0" rtlCol="0" anchor="ctr"/>
          <a:lstStyle/>
          <a:p>
            <a:pPr algn="ctr"/>
            <a:r>
              <a:rPr lang="en-US" sz="2133" b="1" dirty="0">
                <a:solidFill>
                  <a:srgbClr val="FFC61A"/>
                </a:solidFill>
                <a:latin typeface="Montserrat" pitchFamily="34" charset="0"/>
                <a:ea typeface="Montserrat" pitchFamily="34" charset="-122"/>
                <a:cs typeface="Montserrat" pitchFamily="34" charset="-120"/>
              </a:rPr>
              <a:t>04</a:t>
            </a:r>
            <a:endParaRPr lang="en-US" sz="2133" dirty="0"/>
          </a:p>
        </p:txBody>
      </p:sp>
      <p:sp>
        <p:nvSpPr>
          <p:cNvPr id="28" name="Shape 26"/>
          <p:cNvSpPr/>
          <p:nvPr/>
        </p:nvSpPr>
        <p:spPr>
          <a:xfrm>
            <a:off x="1121664" y="4194048"/>
            <a:ext cx="60960" cy="914400"/>
          </a:xfrm>
          <a:prstGeom prst="rect">
            <a:avLst/>
          </a:prstGeom>
          <a:solidFill>
            <a:srgbClr val="0367A5"/>
          </a:solidFill>
          <a:ln/>
        </p:spPr>
        <p:txBody>
          <a:bodyPr/>
          <a:lstStyle/>
          <a:p>
            <a:endParaRPr lang="en-US" sz="2400"/>
          </a:p>
        </p:txBody>
      </p:sp>
      <p:sp>
        <p:nvSpPr>
          <p:cNvPr id="29" name="Text 27"/>
          <p:cNvSpPr/>
          <p:nvPr/>
        </p:nvSpPr>
        <p:spPr>
          <a:xfrm>
            <a:off x="1316736" y="4291584"/>
            <a:ext cx="5486400" cy="365760"/>
          </a:xfrm>
          <a:prstGeom prst="rect">
            <a:avLst/>
          </a:prstGeom>
          <a:noFill/>
          <a:ln/>
        </p:spPr>
        <p:txBody>
          <a:bodyPr wrap="square" lIns="0" tIns="0" rIns="0" bIns="0" rtlCol="0" anchor="ctr"/>
          <a:lstStyle/>
          <a:p>
            <a:r>
              <a:rPr lang="en-US" sz="1733" b="1" dirty="0">
                <a:solidFill>
                  <a:srgbClr val="052652"/>
                </a:solidFill>
                <a:latin typeface="Montserrat" pitchFamily="34" charset="0"/>
                <a:ea typeface="Montserrat" pitchFamily="34" charset="-122"/>
                <a:cs typeface="Montserrat" pitchFamily="34" charset="-120"/>
              </a:rPr>
              <a:t>Alternative Directions</a:t>
            </a:r>
            <a:endParaRPr lang="en-US" sz="1733" dirty="0"/>
          </a:p>
        </p:txBody>
      </p:sp>
      <p:sp>
        <p:nvSpPr>
          <p:cNvPr id="30" name="Text 28"/>
          <p:cNvSpPr/>
          <p:nvPr/>
        </p:nvSpPr>
        <p:spPr>
          <a:xfrm>
            <a:off x="1316736" y="4681728"/>
            <a:ext cx="10363200" cy="292608"/>
          </a:xfrm>
          <a:prstGeom prst="rect">
            <a:avLst/>
          </a:prstGeom>
          <a:noFill/>
          <a:ln/>
        </p:spPr>
        <p:txBody>
          <a:bodyPr wrap="square" lIns="0" tIns="0" rIns="0" bIns="0" rtlCol="0" anchor="ctr"/>
          <a:lstStyle/>
          <a:p>
            <a:r>
              <a:rPr lang="en-US" sz="1400" dirty="0">
                <a:solidFill>
                  <a:srgbClr val="5A6A7A"/>
                </a:solidFill>
                <a:latin typeface="Open Sans" pitchFamily="34" charset="0"/>
                <a:ea typeface="Open Sans" pitchFamily="34" charset="-122"/>
                <a:cs typeface="Open Sans" pitchFamily="34" charset="-120"/>
              </a:rPr>
              <a:t>Row-by-row table discussion</a:t>
            </a:r>
            <a:endParaRPr lang="en-US" sz="1400" dirty="0"/>
          </a:p>
        </p:txBody>
      </p:sp>
      <p:sp>
        <p:nvSpPr>
          <p:cNvPr id="31" name="Shape 29"/>
          <p:cNvSpPr/>
          <p:nvPr/>
        </p:nvSpPr>
        <p:spPr>
          <a:xfrm>
            <a:off x="268224" y="5218176"/>
            <a:ext cx="11655552" cy="914400"/>
          </a:xfrm>
          <a:prstGeom prst="rect">
            <a:avLst/>
          </a:prstGeom>
          <a:solidFill>
            <a:srgbClr val="F5F5F5"/>
          </a:solidFill>
          <a:ln/>
        </p:spPr>
        <p:txBody>
          <a:bodyPr/>
          <a:lstStyle/>
          <a:p>
            <a:endParaRPr lang="en-US" sz="2400"/>
          </a:p>
        </p:txBody>
      </p:sp>
      <p:sp>
        <p:nvSpPr>
          <p:cNvPr id="32" name="Shape 30"/>
          <p:cNvSpPr/>
          <p:nvPr/>
        </p:nvSpPr>
        <p:spPr>
          <a:xfrm>
            <a:off x="268224" y="5218176"/>
            <a:ext cx="853440" cy="914400"/>
          </a:xfrm>
          <a:prstGeom prst="rect">
            <a:avLst/>
          </a:prstGeom>
          <a:solidFill>
            <a:srgbClr val="052652"/>
          </a:solidFill>
          <a:ln/>
        </p:spPr>
        <p:txBody>
          <a:bodyPr/>
          <a:lstStyle/>
          <a:p>
            <a:endParaRPr lang="en-US" sz="2400"/>
          </a:p>
        </p:txBody>
      </p:sp>
      <p:sp>
        <p:nvSpPr>
          <p:cNvPr id="33" name="Text 31"/>
          <p:cNvSpPr/>
          <p:nvPr/>
        </p:nvSpPr>
        <p:spPr>
          <a:xfrm>
            <a:off x="268224" y="5218176"/>
            <a:ext cx="853440" cy="914400"/>
          </a:xfrm>
          <a:prstGeom prst="rect">
            <a:avLst/>
          </a:prstGeom>
          <a:noFill/>
          <a:ln/>
        </p:spPr>
        <p:txBody>
          <a:bodyPr wrap="square" lIns="0" tIns="0" rIns="0" bIns="0" rtlCol="0" anchor="ctr"/>
          <a:lstStyle/>
          <a:p>
            <a:pPr algn="ctr"/>
            <a:r>
              <a:rPr lang="en-US" sz="2133" b="1" dirty="0">
                <a:solidFill>
                  <a:srgbClr val="FFC61A"/>
                </a:solidFill>
                <a:latin typeface="Montserrat" pitchFamily="34" charset="0"/>
                <a:ea typeface="Montserrat" pitchFamily="34" charset="-122"/>
                <a:cs typeface="Montserrat" pitchFamily="34" charset="-120"/>
              </a:rPr>
              <a:t>05</a:t>
            </a:r>
            <a:endParaRPr lang="en-US" sz="2133" dirty="0"/>
          </a:p>
        </p:txBody>
      </p:sp>
      <p:sp>
        <p:nvSpPr>
          <p:cNvPr id="34" name="Shape 32"/>
          <p:cNvSpPr/>
          <p:nvPr/>
        </p:nvSpPr>
        <p:spPr>
          <a:xfrm>
            <a:off x="1121664" y="5218176"/>
            <a:ext cx="60960" cy="914400"/>
          </a:xfrm>
          <a:prstGeom prst="rect">
            <a:avLst/>
          </a:prstGeom>
          <a:solidFill>
            <a:srgbClr val="0367A5"/>
          </a:solidFill>
          <a:ln/>
        </p:spPr>
        <p:txBody>
          <a:bodyPr/>
          <a:lstStyle/>
          <a:p>
            <a:endParaRPr lang="en-US" sz="2400"/>
          </a:p>
        </p:txBody>
      </p:sp>
      <p:sp>
        <p:nvSpPr>
          <p:cNvPr id="35" name="Text 33"/>
          <p:cNvSpPr/>
          <p:nvPr/>
        </p:nvSpPr>
        <p:spPr>
          <a:xfrm>
            <a:off x="1316736" y="5315712"/>
            <a:ext cx="5486400" cy="365760"/>
          </a:xfrm>
          <a:prstGeom prst="rect">
            <a:avLst/>
          </a:prstGeom>
          <a:noFill/>
          <a:ln/>
        </p:spPr>
        <p:txBody>
          <a:bodyPr wrap="square" lIns="0" tIns="0" rIns="0" bIns="0" rtlCol="0" anchor="ctr"/>
          <a:lstStyle/>
          <a:p>
            <a:r>
              <a:rPr lang="en-US" sz="1733" b="1" dirty="0">
                <a:solidFill>
                  <a:srgbClr val="052652"/>
                </a:solidFill>
                <a:latin typeface="Montserrat" pitchFamily="34" charset="0"/>
                <a:ea typeface="Montserrat" pitchFamily="34" charset="-122"/>
                <a:cs typeface="Montserrat" pitchFamily="34" charset="-120"/>
              </a:rPr>
              <a:t>Direction &amp; Next Steps</a:t>
            </a:r>
            <a:endParaRPr lang="en-US" sz="1733" dirty="0"/>
          </a:p>
        </p:txBody>
      </p:sp>
      <p:sp>
        <p:nvSpPr>
          <p:cNvPr id="36" name="Text 34"/>
          <p:cNvSpPr/>
          <p:nvPr/>
        </p:nvSpPr>
        <p:spPr>
          <a:xfrm>
            <a:off x="1316736" y="5705856"/>
            <a:ext cx="10363200" cy="292608"/>
          </a:xfrm>
          <a:prstGeom prst="rect">
            <a:avLst/>
          </a:prstGeom>
          <a:noFill/>
          <a:ln/>
        </p:spPr>
        <p:txBody>
          <a:bodyPr wrap="square" lIns="0" tIns="0" rIns="0" bIns="0" rtlCol="0" anchor="ctr"/>
          <a:lstStyle/>
          <a:p>
            <a:r>
              <a:rPr lang="en-US" sz="1400" dirty="0">
                <a:solidFill>
                  <a:srgbClr val="5A6A7A"/>
                </a:solidFill>
                <a:latin typeface="Open Sans" pitchFamily="34" charset="0"/>
                <a:ea typeface="Open Sans" pitchFamily="34" charset="-122"/>
                <a:cs typeface="Open Sans" pitchFamily="34" charset="-120"/>
              </a:rPr>
              <a:t>Confirm priorities, refine the vision</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Six Key Themes from the February Workshop</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What We Heard</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121664"/>
            <a:ext cx="3730752" cy="2462784"/>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8" name="Shape 6"/>
          <p:cNvSpPr/>
          <p:nvPr/>
        </p:nvSpPr>
        <p:spPr>
          <a:xfrm>
            <a:off x="268224" y="1121664"/>
            <a:ext cx="3730752" cy="85344"/>
          </a:xfrm>
          <a:prstGeom prst="rect">
            <a:avLst/>
          </a:prstGeom>
          <a:solidFill>
            <a:schemeClr val="accent6"/>
          </a:solidFill>
          <a:ln/>
        </p:spPr>
        <p:txBody>
          <a:bodyPr/>
          <a:lstStyle/>
          <a:p>
            <a:endParaRPr lang="en-US" sz="2400"/>
          </a:p>
        </p:txBody>
      </p:sp>
      <p:sp>
        <p:nvSpPr>
          <p:cNvPr id="9" name="Shape 7"/>
          <p:cNvSpPr/>
          <p:nvPr/>
        </p:nvSpPr>
        <p:spPr>
          <a:xfrm>
            <a:off x="487680" y="1341120"/>
            <a:ext cx="585216" cy="585216"/>
          </a:xfrm>
          <a:prstGeom prst="ellipse">
            <a:avLst/>
          </a:prstGeom>
          <a:solidFill>
            <a:schemeClr val="accent6"/>
          </a:solidFill>
          <a:ln w="12700">
            <a:solidFill>
              <a:srgbClr val="052652"/>
            </a:solidFill>
            <a:prstDash val="solid"/>
          </a:ln>
        </p:spPr>
        <p:txBody>
          <a:bodyPr/>
          <a:lstStyle/>
          <a:p>
            <a:endParaRPr lang="en-US" sz="2400"/>
          </a:p>
        </p:txBody>
      </p:sp>
      <p:pic>
        <p:nvPicPr>
          <p:cNvPr id="10" name="Image 0" descr="preencoded.png"/>
          <p:cNvPicPr>
            <a:picLocks noChangeAspect="1"/>
          </p:cNvPicPr>
          <p:nvPr/>
        </p:nvPicPr>
        <p:blipFill>
          <a:blip r:embed="rId3"/>
          <a:stretch>
            <a:fillRect/>
          </a:stretch>
        </p:blipFill>
        <p:spPr>
          <a:xfrm>
            <a:off x="560832" y="1414272"/>
            <a:ext cx="438912" cy="438912"/>
          </a:xfrm>
          <a:prstGeom prst="rect">
            <a:avLst/>
          </a:prstGeom>
        </p:spPr>
      </p:pic>
      <p:sp>
        <p:nvSpPr>
          <p:cNvPr id="11" name="Text 8"/>
          <p:cNvSpPr/>
          <p:nvPr/>
        </p:nvSpPr>
        <p:spPr>
          <a:xfrm>
            <a:off x="438912" y="1999488"/>
            <a:ext cx="3389376" cy="536448"/>
          </a:xfrm>
          <a:prstGeom prst="rect">
            <a:avLst/>
          </a:prstGeom>
          <a:noFill/>
          <a:ln/>
        </p:spPr>
        <p:txBody>
          <a:bodyPr wrap="square" lIns="0" tIns="0" rIns="0" bIns="0" rtlCol="0" anchor="ctr"/>
          <a:lstStyle/>
          <a:p>
            <a:r>
              <a:rPr lang="en-US" sz="1467" b="1" dirty="0">
                <a:solidFill>
                  <a:srgbClr val="052652"/>
                </a:solidFill>
                <a:latin typeface="Montserrat" pitchFamily="34" charset="0"/>
                <a:ea typeface="Montserrat" pitchFamily="34" charset="-122"/>
                <a:cs typeface="Montserrat" pitchFamily="34" charset="-120"/>
              </a:rPr>
              <a:t>People Define Othello</a:t>
            </a:r>
            <a:endParaRPr lang="en-US" sz="1467" dirty="0"/>
          </a:p>
        </p:txBody>
      </p:sp>
      <p:sp>
        <p:nvSpPr>
          <p:cNvPr id="12" name="Text 9"/>
          <p:cNvSpPr/>
          <p:nvPr/>
        </p:nvSpPr>
        <p:spPr>
          <a:xfrm>
            <a:off x="438912" y="2560320"/>
            <a:ext cx="3389376" cy="926592"/>
          </a:xfrm>
          <a:prstGeom prst="rect">
            <a:avLst/>
          </a:prstGeom>
          <a:noFill/>
          <a:ln/>
        </p:spPr>
        <p:txBody>
          <a:bodyPr wrap="square" lIns="0" tIns="0" rIns="0" bIns="0" rtlCol="0" anchor="t"/>
          <a:lstStyle/>
          <a:p>
            <a:r>
              <a:rPr lang="en-US" sz="1267" dirty="0">
                <a:solidFill>
                  <a:srgbClr val="5A6A7A"/>
                </a:solidFill>
                <a:latin typeface="Open Sans" pitchFamily="34" charset="0"/>
                <a:ea typeface="Open Sans" pitchFamily="34" charset="-122"/>
                <a:cs typeface="Open Sans" pitchFamily="34" charset="-120"/>
              </a:rPr>
              <a:t>Welcoming, close-knit, and culturally vibrant. Strong multi-generational roots and sense of belonging.</a:t>
            </a:r>
            <a:endParaRPr lang="en-US" sz="1267" dirty="0"/>
          </a:p>
        </p:txBody>
      </p:sp>
      <p:sp>
        <p:nvSpPr>
          <p:cNvPr id="13" name="Shape 10"/>
          <p:cNvSpPr/>
          <p:nvPr/>
        </p:nvSpPr>
        <p:spPr>
          <a:xfrm>
            <a:off x="4194048" y="1121664"/>
            <a:ext cx="3730752" cy="2462784"/>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4" name="Shape 11"/>
          <p:cNvSpPr/>
          <p:nvPr/>
        </p:nvSpPr>
        <p:spPr>
          <a:xfrm>
            <a:off x="4194048" y="1121664"/>
            <a:ext cx="3730752" cy="85344"/>
          </a:xfrm>
          <a:prstGeom prst="rect">
            <a:avLst/>
          </a:prstGeom>
          <a:solidFill>
            <a:srgbClr val="0367A5"/>
          </a:solidFill>
          <a:ln/>
        </p:spPr>
        <p:txBody>
          <a:bodyPr/>
          <a:lstStyle/>
          <a:p>
            <a:endParaRPr lang="en-US" sz="2400"/>
          </a:p>
        </p:txBody>
      </p:sp>
      <p:sp>
        <p:nvSpPr>
          <p:cNvPr id="15" name="Shape 12"/>
          <p:cNvSpPr/>
          <p:nvPr/>
        </p:nvSpPr>
        <p:spPr>
          <a:xfrm>
            <a:off x="4413504" y="1341120"/>
            <a:ext cx="585216" cy="585216"/>
          </a:xfrm>
          <a:prstGeom prst="ellipse">
            <a:avLst/>
          </a:prstGeom>
          <a:solidFill>
            <a:schemeClr val="accent2"/>
          </a:solidFill>
          <a:ln w="12700">
            <a:solidFill>
              <a:srgbClr val="0367A5"/>
            </a:solidFill>
            <a:prstDash val="solid"/>
          </a:ln>
        </p:spPr>
        <p:txBody>
          <a:bodyPr/>
          <a:lstStyle/>
          <a:p>
            <a:endParaRPr lang="en-US" sz="2400"/>
          </a:p>
        </p:txBody>
      </p:sp>
      <p:pic>
        <p:nvPicPr>
          <p:cNvPr id="16" name="Image 1" descr="preencoded.png"/>
          <p:cNvPicPr>
            <a:picLocks noChangeAspect="1"/>
          </p:cNvPicPr>
          <p:nvPr/>
        </p:nvPicPr>
        <p:blipFill>
          <a:blip r:embed="rId4"/>
          <a:stretch>
            <a:fillRect/>
          </a:stretch>
        </p:blipFill>
        <p:spPr>
          <a:xfrm>
            <a:off x="4486656" y="1414272"/>
            <a:ext cx="438912" cy="438912"/>
          </a:xfrm>
          <a:prstGeom prst="rect">
            <a:avLst/>
          </a:prstGeom>
        </p:spPr>
      </p:pic>
      <p:sp>
        <p:nvSpPr>
          <p:cNvPr id="17" name="Text 13"/>
          <p:cNvSpPr/>
          <p:nvPr/>
        </p:nvSpPr>
        <p:spPr>
          <a:xfrm>
            <a:off x="4364736" y="1999488"/>
            <a:ext cx="3389376" cy="536448"/>
          </a:xfrm>
          <a:prstGeom prst="rect">
            <a:avLst/>
          </a:prstGeom>
          <a:noFill/>
          <a:ln/>
        </p:spPr>
        <p:txBody>
          <a:bodyPr wrap="square" lIns="0" tIns="0" rIns="0" bIns="0" rtlCol="0" anchor="ctr"/>
          <a:lstStyle/>
          <a:p>
            <a:r>
              <a:rPr lang="en-US" sz="1467" b="1" dirty="0">
                <a:solidFill>
                  <a:srgbClr val="052652"/>
                </a:solidFill>
                <a:latin typeface="Montserrat" pitchFamily="34" charset="0"/>
                <a:ea typeface="Montserrat" pitchFamily="34" charset="-122"/>
                <a:cs typeface="Montserrat" pitchFamily="34" charset="-120"/>
              </a:rPr>
              <a:t>Growth Should Be Intentional</a:t>
            </a:r>
            <a:endParaRPr lang="en-US" sz="1467" dirty="0"/>
          </a:p>
        </p:txBody>
      </p:sp>
      <p:sp>
        <p:nvSpPr>
          <p:cNvPr id="18" name="Text 14"/>
          <p:cNvSpPr/>
          <p:nvPr/>
        </p:nvSpPr>
        <p:spPr>
          <a:xfrm>
            <a:off x="4364736" y="2560320"/>
            <a:ext cx="3389376" cy="926592"/>
          </a:xfrm>
          <a:prstGeom prst="rect">
            <a:avLst/>
          </a:prstGeom>
          <a:noFill/>
          <a:ln/>
        </p:spPr>
        <p:txBody>
          <a:bodyPr wrap="square" lIns="0" tIns="0" rIns="0" bIns="0" rtlCol="0" anchor="t"/>
          <a:lstStyle/>
          <a:p>
            <a:r>
              <a:rPr lang="en-US" sz="1267" dirty="0">
                <a:solidFill>
                  <a:srgbClr val="5A6A7A"/>
                </a:solidFill>
                <a:latin typeface="Open Sans" pitchFamily="34" charset="0"/>
                <a:ea typeface="Open Sans" pitchFamily="34" charset="-122"/>
                <a:cs typeface="Open Sans" pitchFamily="34" charset="-120"/>
              </a:rPr>
              <a:t>Transitioning from small town to small city, development should feel coordinated and connected.</a:t>
            </a:r>
            <a:endParaRPr lang="en-US" sz="1267" dirty="0"/>
          </a:p>
        </p:txBody>
      </p:sp>
      <p:sp>
        <p:nvSpPr>
          <p:cNvPr id="19" name="Shape 15"/>
          <p:cNvSpPr/>
          <p:nvPr/>
        </p:nvSpPr>
        <p:spPr>
          <a:xfrm>
            <a:off x="8119872" y="1121664"/>
            <a:ext cx="3730752" cy="2462784"/>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20" name="Shape 16"/>
          <p:cNvSpPr/>
          <p:nvPr/>
        </p:nvSpPr>
        <p:spPr>
          <a:xfrm>
            <a:off x="8119872" y="1121664"/>
            <a:ext cx="3730752" cy="85344"/>
          </a:xfrm>
          <a:prstGeom prst="rect">
            <a:avLst/>
          </a:prstGeom>
          <a:solidFill>
            <a:srgbClr val="578238"/>
          </a:solidFill>
          <a:ln/>
        </p:spPr>
        <p:txBody>
          <a:bodyPr/>
          <a:lstStyle/>
          <a:p>
            <a:endParaRPr lang="en-US" sz="2400"/>
          </a:p>
        </p:txBody>
      </p:sp>
      <p:sp>
        <p:nvSpPr>
          <p:cNvPr id="21" name="Shape 17"/>
          <p:cNvSpPr/>
          <p:nvPr/>
        </p:nvSpPr>
        <p:spPr>
          <a:xfrm>
            <a:off x="8339328" y="1341120"/>
            <a:ext cx="585216" cy="585216"/>
          </a:xfrm>
          <a:prstGeom prst="ellipse">
            <a:avLst/>
          </a:prstGeom>
          <a:solidFill>
            <a:srgbClr val="578238"/>
          </a:solidFill>
          <a:ln w="12700">
            <a:solidFill>
              <a:srgbClr val="578238"/>
            </a:solidFill>
            <a:prstDash val="solid"/>
          </a:ln>
        </p:spPr>
        <p:txBody>
          <a:bodyPr/>
          <a:lstStyle/>
          <a:p>
            <a:endParaRPr lang="en-US" sz="2400"/>
          </a:p>
        </p:txBody>
      </p:sp>
      <p:pic>
        <p:nvPicPr>
          <p:cNvPr id="22" name="Image 2" descr="preencoded.png"/>
          <p:cNvPicPr>
            <a:picLocks noChangeAspect="1"/>
          </p:cNvPicPr>
          <p:nvPr/>
        </p:nvPicPr>
        <p:blipFill>
          <a:blip r:embed="rId5"/>
          <a:stretch>
            <a:fillRect/>
          </a:stretch>
        </p:blipFill>
        <p:spPr>
          <a:xfrm>
            <a:off x="8412480" y="1414272"/>
            <a:ext cx="438912" cy="438912"/>
          </a:xfrm>
          <a:prstGeom prst="rect">
            <a:avLst/>
          </a:prstGeom>
        </p:spPr>
      </p:pic>
      <p:sp>
        <p:nvSpPr>
          <p:cNvPr id="23" name="Text 18"/>
          <p:cNvSpPr/>
          <p:nvPr/>
        </p:nvSpPr>
        <p:spPr>
          <a:xfrm>
            <a:off x="8290560" y="1999488"/>
            <a:ext cx="3389376" cy="536448"/>
          </a:xfrm>
          <a:prstGeom prst="rect">
            <a:avLst/>
          </a:prstGeom>
          <a:noFill/>
          <a:ln/>
        </p:spPr>
        <p:txBody>
          <a:bodyPr wrap="square" lIns="0" tIns="0" rIns="0" bIns="0" rtlCol="0" anchor="ctr"/>
          <a:lstStyle/>
          <a:p>
            <a:r>
              <a:rPr lang="en-US" sz="1467" b="1" dirty="0">
                <a:solidFill>
                  <a:srgbClr val="052652"/>
                </a:solidFill>
                <a:latin typeface="Montserrat" pitchFamily="34" charset="0"/>
                <a:ea typeface="Montserrat" pitchFamily="34" charset="-122"/>
                <a:cs typeface="Montserrat" pitchFamily="34" charset="-120"/>
              </a:rPr>
              <a:t>Housing &amp; Affordability</a:t>
            </a:r>
            <a:endParaRPr lang="en-US" sz="1467" dirty="0"/>
          </a:p>
        </p:txBody>
      </p:sp>
      <p:sp>
        <p:nvSpPr>
          <p:cNvPr id="24" name="Text 19"/>
          <p:cNvSpPr/>
          <p:nvPr/>
        </p:nvSpPr>
        <p:spPr>
          <a:xfrm>
            <a:off x="8290560" y="2560320"/>
            <a:ext cx="3389376" cy="926592"/>
          </a:xfrm>
          <a:prstGeom prst="rect">
            <a:avLst/>
          </a:prstGeom>
          <a:noFill/>
          <a:ln/>
        </p:spPr>
        <p:txBody>
          <a:bodyPr wrap="square" lIns="0" tIns="0" rIns="0" bIns="0" rtlCol="0" anchor="t"/>
          <a:lstStyle/>
          <a:p>
            <a:r>
              <a:rPr lang="en-US" sz="1267" dirty="0">
                <a:solidFill>
                  <a:srgbClr val="5A6A7A"/>
                </a:solidFill>
                <a:latin typeface="Open Sans" pitchFamily="34" charset="0"/>
                <a:ea typeface="Open Sans" pitchFamily="34" charset="-122"/>
                <a:cs typeface="Open Sans" pitchFamily="34" charset="-120"/>
              </a:rPr>
              <a:t>Need for more housing options for families, seniors, and the local workforce.</a:t>
            </a:r>
            <a:endParaRPr lang="en-US" sz="1267" dirty="0"/>
          </a:p>
        </p:txBody>
      </p:sp>
      <p:sp>
        <p:nvSpPr>
          <p:cNvPr id="25" name="Shape 20"/>
          <p:cNvSpPr/>
          <p:nvPr/>
        </p:nvSpPr>
        <p:spPr>
          <a:xfrm>
            <a:off x="268224" y="3803904"/>
            <a:ext cx="3730752" cy="2462784"/>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26" name="Shape 21"/>
          <p:cNvSpPr/>
          <p:nvPr/>
        </p:nvSpPr>
        <p:spPr>
          <a:xfrm>
            <a:off x="268224" y="3803904"/>
            <a:ext cx="3730752" cy="85344"/>
          </a:xfrm>
          <a:prstGeom prst="rect">
            <a:avLst/>
          </a:prstGeom>
          <a:solidFill>
            <a:schemeClr val="accent6"/>
          </a:solidFill>
          <a:ln/>
        </p:spPr>
        <p:txBody>
          <a:bodyPr/>
          <a:lstStyle/>
          <a:p>
            <a:endParaRPr lang="en-US" sz="2400"/>
          </a:p>
        </p:txBody>
      </p:sp>
      <p:sp>
        <p:nvSpPr>
          <p:cNvPr id="27" name="Shape 22"/>
          <p:cNvSpPr/>
          <p:nvPr/>
        </p:nvSpPr>
        <p:spPr>
          <a:xfrm>
            <a:off x="487680" y="4023360"/>
            <a:ext cx="585216" cy="585216"/>
          </a:xfrm>
          <a:prstGeom prst="ellipse">
            <a:avLst/>
          </a:prstGeom>
          <a:solidFill>
            <a:schemeClr val="accent6"/>
          </a:solidFill>
          <a:ln w="12700">
            <a:solidFill>
              <a:srgbClr val="052652"/>
            </a:solidFill>
            <a:prstDash val="solid"/>
          </a:ln>
        </p:spPr>
        <p:txBody>
          <a:bodyPr/>
          <a:lstStyle/>
          <a:p>
            <a:endParaRPr lang="en-US" sz="2400"/>
          </a:p>
        </p:txBody>
      </p:sp>
      <p:pic>
        <p:nvPicPr>
          <p:cNvPr id="28" name="Image 3" descr="preencoded.png"/>
          <p:cNvPicPr>
            <a:picLocks noChangeAspect="1"/>
          </p:cNvPicPr>
          <p:nvPr/>
        </p:nvPicPr>
        <p:blipFill>
          <a:blip r:embed="rId6"/>
          <a:stretch>
            <a:fillRect/>
          </a:stretch>
        </p:blipFill>
        <p:spPr>
          <a:xfrm>
            <a:off x="560832" y="4096512"/>
            <a:ext cx="438912" cy="438912"/>
          </a:xfrm>
          <a:prstGeom prst="rect">
            <a:avLst/>
          </a:prstGeom>
        </p:spPr>
      </p:pic>
      <p:sp>
        <p:nvSpPr>
          <p:cNvPr id="29" name="Text 23"/>
          <p:cNvSpPr/>
          <p:nvPr/>
        </p:nvSpPr>
        <p:spPr>
          <a:xfrm>
            <a:off x="438912" y="4681728"/>
            <a:ext cx="3389376" cy="536448"/>
          </a:xfrm>
          <a:prstGeom prst="rect">
            <a:avLst/>
          </a:prstGeom>
          <a:noFill/>
          <a:ln/>
        </p:spPr>
        <p:txBody>
          <a:bodyPr wrap="square" lIns="0" tIns="0" rIns="0" bIns="0" rtlCol="0" anchor="ctr"/>
          <a:lstStyle/>
          <a:p>
            <a:r>
              <a:rPr lang="en-US" sz="1467" b="1" dirty="0">
                <a:solidFill>
                  <a:srgbClr val="052652"/>
                </a:solidFill>
                <a:latin typeface="Montserrat" pitchFamily="34" charset="0"/>
                <a:ea typeface="Montserrat" pitchFamily="34" charset="-122"/>
                <a:cs typeface="Montserrat" pitchFamily="34" charset="-120"/>
              </a:rPr>
              <a:t>Infrastructure Is Essential</a:t>
            </a:r>
            <a:endParaRPr lang="en-US" sz="1467" dirty="0"/>
          </a:p>
        </p:txBody>
      </p:sp>
      <p:sp>
        <p:nvSpPr>
          <p:cNvPr id="30" name="Text 24"/>
          <p:cNvSpPr/>
          <p:nvPr/>
        </p:nvSpPr>
        <p:spPr>
          <a:xfrm>
            <a:off x="438912" y="5242560"/>
            <a:ext cx="3389376" cy="926592"/>
          </a:xfrm>
          <a:prstGeom prst="rect">
            <a:avLst/>
          </a:prstGeom>
          <a:noFill/>
          <a:ln/>
        </p:spPr>
        <p:txBody>
          <a:bodyPr wrap="square" lIns="0" tIns="0" rIns="0" bIns="0" rtlCol="0" anchor="t"/>
          <a:lstStyle/>
          <a:p>
            <a:r>
              <a:rPr lang="en-US" sz="1267" dirty="0">
                <a:solidFill>
                  <a:srgbClr val="5A6A7A"/>
                </a:solidFill>
                <a:latin typeface="Open Sans" pitchFamily="34" charset="0"/>
                <a:ea typeface="Open Sans" pitchFamily="34" charset="-122"/>
                <a:cs typeface="Open Sans" pitchFamily="34" charset="-120"/>
              </a:rPr>
              <a:t>Long-term growth depends on reliable water, sewer, and public services.</a:t>
            </a:r>
            <a:endParaRPr lang="en-US" sz="1267" dirty="0"/>
          </a:p>
        </p:txBody>
      </p:sp>
      <p:sp>
        <p:nvSpPr>
          <p:cNvPr id="31" name="Shape 25"/>
          <p:cNvSpPr/>
          <p:nvPr/>
        </p:nvSpPr>
        <p:spPr>
          <a:xfrm>
            <a:off x="4194048" y="3803904"/>
            <a:ext cx="3730752" cy="2462784"/>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32" name="Shape 26"/>
          <p:cNvSpPr/>
          <p:nvPr/>
        </p:nvSpPr>
        <p:spPr>
          <a:xfrm>
            <a:off x="4194048" y="3803904"/>
            <a:ext cx="3730752" cy="85344"/>
          </a:xfrm>
          <a:prstGeom prst="rect">
            <a:avLst/>
          </a:prstGeom>
          <a:solidFill>
            <a:srgbClr val="0367A5"/>
          </a:solidFill>
          <a:ln/>
        </p:spPr>
        <p:txBody>
          <a:bodyPr/>
          <a:lstStyle/>
          <a:p>
            <a:endParaRPr lang="en-US" sz="2400"/>
          </a:p>
        </p:txBody>
      </p:sp>
      <p:sp>
        <p:nvSpPr>
          <p:cNvPr id="33" name="Shape 27"/>
          <p:cNvSpPr/>
          <p:nvPr/>
        </p:nvSpPr>
        <p:spPr>
          <a:xfrm>
            <a:off x="4413504" y="4023360"/>
            <a:ext cx="585216" cy="585216"/>
          </a:xfrm>
          <a:prstGeom prst="ellipse">
            <a:avLst/>
          </a:prstGeom>
          <a:solidFill>
            <a:schemeClr val="accent2"/>
          </a:solidFill>
          <a:ln w="12700">
            <a:solidFill>
              <a:srgbClr val="0367A5"/>
            </a:solidFill>
            <a:prstDash val="solid"/>
          </a:ln>
        </p:spPr>
        <p:txBody>
          <a:bodyPr/>
          <a:lstStyle/>
          <a:p>
            <a:endParaRPr lang="en-US" sz="2400"/>
          </a:p>
        </p:txBody>
      </p:sp>
      <p:pic>
        <p:nvPicPr>
          <p:cNvPr id="34" name="Image 4" descr="preencoded.png"/>
          <p:cNvPicPr>
            <a:picLocks noChangeAspect="1"/>
          </p:cNvPicPr>
          <p:nvPr/>
        </p:nvPicPr>
        <p:blipFill>
          <a:blip r:embed="rId7"/>
          <a:stretch>
            <a:fillRect/>
          </a:stretch>
        </p:blipFill>
        <p:spPr>
          <a:xfrm>
            <a:off x="4486656" y="4096512"/>
            <a:ext cx="438912" cy="438912"/>
          </a:xfrm>
          <a:prstGeom prst="rect">
            <a:avLst/>
          </a:prstGeom>
        </p:spPr>
      </p:pic>
      <p:sp>
        <p:nvSpPr>
          <p:cNvPr id="35" name="Text 28"/>
          <p:cNvSpPr/>
          <p:nvPr/>
        </p:nvSpPr>
        <p:spPr>
          <a:xfrm>
            <a:off x="4364736" y="4681728"/>
            <a:ext cx="3389376" cy="536448"/>
          </a:xfrm>
          <a:prstGeom prst="rect">
            <a:avLst/>
          </a:prstGeom>
          <a:noFill/>
          <a:ln/>
        </p:spPr>
        <p:txBody>
          <a:bodyPr wrap="square" lIns="0" tIns="0" rIns="0" bIns="0" rtlCol="0" anchor="ctr"/>
          <a:lstStyle/>
          <a:p>
            <a:r>
              <a:rPr lang="en-US" sz="1467" b="1" dirty="0">
                <a:solidFill>
                  <a:srgbClr val="052652"/>
                </a:solidFill>
                <a:latin typeface="Montserrat" pitchFamily="34" charset="0"/>
                <a:ea typeface="Montserrat" pitchFamily="34" charset="-122"/>
                <a:cs typeface="Montserrat" pitchFamily="34" charset="-120"/>
              </a:rPr>
              <a:t>Economic Opportunity</a:t>
            </a:r>
            <a:endParaRPr lang="en-US" sz="1467" dirty="0"/>
          </a:p>
        </p:txBody>
      </p:sp>
      <p:sp>
        <p:nvSpPr>
          <p:cNvPr id="36" name="Text 29"/>
          <p:cNvSpPr/>
          <p:nvPr/>
        </p:nvSpPr>
        <p:spPr>
          <a:xfrm>
            <a:off x="4364736" y="5242560"/>
            <a:ext cx="3389376" cy="926592"/>
          </a:xfrm>
          <a:prstGeom prst="rect">
            <a:avLst/>
          </a:prstGeom>
          <a:noFill/>
          <a:ln/>
        </p:spPr>
        <p:txBody>
          <a:bodyPr wrap="square" lIns="0" tIns="0" rIns="0" bIns="0" rtlCol="0" anchor="t"/>
          <a:lstStyle/>
          <a:p>
            <a:r>
              <a:rPr lang="en-US" sz="1267" dirty="0">
                <a:solidFill>
                  <a:srgbClr val="5A6A7A"/>
                </a:solidFill>
                <a:latin typeface="Open Sans" pitchFamily="34" charset="0"/>
                <a:ea typeface="Open Sans" pitchFamily="34" charset="-122"/>
                <a:cs typeface="Open Sans" pitchFamily="34" charset="-120"/>
              </a:rPr>
              <a:t>Agriculture remains central, but strong desire to diversify jobs and support local businesses.</a:t>
            </a:r>
            <a:endParaRPr lang="en-US" sz="1267" dirty="0"/>
          </a:p>
        </p:txBody>
      </p:sp>
      <p:sp>
        <p:nvSpPr>
          <p:cNvPr id="37" name="Shape 30"/>
          <p:cNvSpPr/>
          <p:nvPr/>
        </p:nvSpPr>
        <p:spPr>
          <a:xfrm>
            <a:off x="8119872" y="3803904"/>
            <a:ext cx="3730752" cy="2462784"/>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38" name="Shape 31"/>
          <p:cNvSpPr/>
          <p:nvPr/>
        </p:nvSpPr>
        <p:spPr>
          <a:xfrm>
            <a:off x="8119872" y="3803904"/>
            <a:ext cx="3730752" cy="85344"/>
          </a:xfrm>
          <a:prstGeom prst="rect">
            <a:avLst/>
          </a:prstGeom>
          <a:solidFill>
            <a:srgbClr val="578238"/>
          </a:solidFill>
          <a:ln/>
        </p:spPr>
        <p:txBody>
          <a:bodyPr/>
          <a:lstStyle/>
          <a:p>
            <a:endParaRPr lang="en-US" sz="2400"/>
          </a:p>
        </p:txBody>
      </p:sp>
      <p:sp>
        <p:nvSpPr>
          <p:cNvPr id="39" name="Shape 32"/>
          <p:cNvSpPr/>
          <p:nvPr/>
        </p:nvSpPr>
        <p:spPr>
          <a:xfrm>
            <a:off x="8339328" y="4023360"/>
            <a:ext cx="585216" cy="585216"/>
          </a:xfrm>
          <a:prstGeom prst="ellipse">
            <a:avLst/>
          </a:prstGeom>
          <a:solidFill>
            <a:srgbClr val="578238"/>
          </a:solidFill>
          <a:ln w="12700">
            <a:solidFill>
              <a:srgbClr val="578238"/>
            </a:solidFill>
            <a:prstDash val="solid"/>
          </a:ln>
        </p:spPr>
        <p:txBody>
          <a:bodyPr/>
          <a:lstStyle/>
          <a:p>
            <a:endParaRPr lang="en-US" sz="2400"/>
          </a:p>
        </p:txBody>
      </p:sp>
      <p:pic>
        <p:nvPicPr>
          <p:cNvPr id="40" name="Image 5" descr="preencoded.png"/>
          <p:cNvPicPr>
            <a:picLocks noChangeAspect="1"/>
          </p:cNvPicPr>
          <p:nvPr/>
        </p:nvPicPr>
        <p:blipFill>
          <a:blip r:embed="rId8"/>
          <a:stretch>
            <a:fillRect/>
          </a:stretch>
        </p:blipFill>
        <p:spPr>
          <a:xfrm>
            <a:off x="8412480" y="4096512"/>
            <a:ext cx="438912" cy="438912"/>
          </a:xfrm>
          <a:prstGeom prst="rect">
            <a:avLst/>
          </a:prstGeom>
        </p:spPr>
      </p:pic>
      <p:sp>
        <p:nvSpPr>
          <p:cNvPr id="41" name="Text 33"/>
          <p:cNvSpPr/>
          <p:nvPr/>
        </p:nvSpPr>
        <p:spPr>
          <a:xfrm>
            <a:off x="8290560" y="4681728"/>
            <a:ext cx="3389376" cy="536448"/>
          </a:xfrm>
          <a:prstGeom prst="rect">
            <a:avLst/>
          </a:prstGeom>
          <a:noFill/>
          <a:ln/>
        </p:spPr>
        <p:txBody>
          <a:bodyPr wrap="square" lIns="0" tIns="0" rIns="0" bIns="0" rtlCol="0" anchor="ctr"/>
          <a:lstStyle/>
          <a:p>
            <a:r>
              <a:rPr lang="en-US" sz="1467" b="1" dirty="0">
                <a:solidFill>
                  <a:srgbClr val="052652"/>
                </a:solidFill>
                <a:latin typeface="Montserrat" pitchFamily="34" charset="0"/>
                <a:ea typeface="Montserrat" pitchFamily="34" charset="-122"/>
                <a:cs typeface="Montserrat" pitchFamily="34" charset="-120"/>
              </a:rPr>
              <a:t>Quality of Life Matters</a:t>
            </a:r>
            <a:endParaRPr lang="en-US" sz="1467" dirty="0"/>
          </a:p>
        </p:txBody>
      </p:sp>
      <p:sp>
        <p:nvSpPr>
          <p:cNvPr id="42" name="Text 34"/>
          <p:cNvSpPr/>
          <p:nvPr/>
        </p:nvSpPr>
        <p:spPr>
          <a:xfrm>
            <a:off x="8290560" y="5242560"/>
            <a:ext cx="3389376" cy="926592"/>
          </a:xfrm>
          <a:prstGeom prst="rect">
            <a:avLst/>
          </a:prstGeom>
          <a:noFill/>
          <a:ln/>
        </p:spPr>
        <p:txBody>
          <a:bodyPr wrap="square" lIns="0" tIns="0" rIns="0" bIns="0" rtlCol="0" anchor="t"/>
          <a:lstStyle/>
          <a:p>
            <a:r>
              <a:rPr lang="en-US" sz="1267" dirty="0">
                <a:solidFill>
                  <a:srgbClr val="5A6A7A"/>
                </a:solidFill>
                <a:latin typeface="Open Sans" pitchFamily="34" charset="0"/>
                <a:ea typeface="Open Sans" pitchFamily="34" charset="-122"/>
                <a:cs typeface="Open Sans" pitchFamily="34" charset="-120"/>
              </a:rPr>
              <a:t>Parks, youth opportunities, events, and community spaces are essential to long-term livability.</a:t>
            </a:r>
            <a:endParaRPr lang="en-US" sz="1267"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Four Key Tensions for Discussion</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Tensions &amp; Tradeoffs</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121664"/>
            <a:ext cx="5705856" cy="2438400"/>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8" name="Shape 6"/>
          <p:cNvSpPr/>
          <p:nvPr/>
        </p:nvSpPr>
        <p:spPr>
          <a:xfrm>
            <a:off x="268224" y="1121664"/>
            <a:ext cx="121920" cy="2438400"/>
          </a:xfrm>
          <a:prstGeom prst="rect">
            <a:avLst/>
          </a:prstGeom>
          <a:solidFill>
            <a:srgbClr val="578238"/>
          </a:solidFill>
          <a:ln/>
        </p:spPr>
        <p:txBody>
          <a:bodyPr/>
          <a:lstStyle/>
          <a:p>
            <a:endParaRPr lang="en-US" sz="2400"/>
          </a:p>
        </p:txBody>
      </p:sp>
      <p:sp>
        <p:nvSpPr>
          <p:cNvPr id="9" name="Text 7"/>
          <p:cNvSpPr/>
          <p:nvPr/>
        </p:nvSpPr>
        <p:spPr>
          <a:xfrm>
            <a:off x="512064" y="1243584"/>
            <a:ext cx="5340096" cy="682752"/>
          </a:xfrm>
          <a:prstGeom prst="rect">
            <a:avLst/>
          </a:prstGeom>
          <a:noFill/>
          <a:ln/>
        </p:spPr>
        <p:txBody>
          <a:bodyPr wrap="square" lIns="0" tIns="0" rIns="0" bIns="0" rtlCol="0" anchor="t"/>
          <a:lstStyle/>
          <a:p>
            <a:r>
              <a:rPr lang="en-US" sz="1533" b="1" dirty="0">
                <a:solidFill>
                  <a:srgbClr val="052652"/>
                </a:solidFill>
                <a:latin typeface="Montserrat" pitchFamily="34" charset="0"/>
                <a:ea typeface="Montserrat" pitchFamily="34" charset="-122"/>
                <a:cs typeface="Montserrat" pitchFamily="34" charset="-120"/>
              </a:rPr>
              <a:t>Small-Town Character  vs.  Growth &amp; Opportunity</a:t>
            </a:r>
            <a:endParaRPr lang="en-US" sz="1533" dirty="0"/>
          </a:p>
        </p:txBody>
      </p:sp>
      <p:sp>
        <p:nvSpPr>
          <p:cNvPr id="10" name="Text 8"/>
          <p:cNvSpPr/>
          <p:nvPr/>
        </p:nvSpPr>
        <p:spPr>
          <a:xfrm>
            <a:off x="512064" y="2023872"/>
            <a:ext cx="5340096" cy="268224"/>
          </a:xfrm>
          <a:prstGeom prst="rect">
            <a:avLst/>
          </a:prstGeom>
          <a:noFill/>
          <a:ln/>
        </p:spPr>
        <p:txBody>
          <a:bodyPr wrap="square" lIns="0" tIns="0" rIns="0" bIns="0" rtlCol="0" anchor="ctr"/>
          <a:lstStyle/>
          <a:p>
            <a:r>
              <a:rPr lang="en-US" sz="1267" b="1" dirty="0">
                <a:solidFill>
                  <a:srgbClr val="0367A5"/>
                </a:solidFill>
                <a:latin typeface="Montserrat" pitchFamily="34" charset="0"/>
                <a:ea typeface="Montserrat" pitchFamily="34" charset="-122"/>
                <a:cs typeface="Montserrat" pitchFamily="34" charset="-120"/>
              </a:rPr>
              <a:t>Discussion Prompt:</a:t>
            </a:r>
            <a:endParaRPr lang="en-US" sz="1267" dirty="0"/>
          </a:p>
        </p:txBody>
      </p:sp>
      <p:sp>
        <p:nvSpPr>
          <p:cNvPr id="11" name="Text 9"/>
          <p:cNvSpPr/>
          <p:nvPr/>
        </p:nvSpPr>
        <p:spPr>
          <a:xfrm>
            <a:off x="512064" y="2316480"/>
            <a:ext cx="5340096" cy="1097280"/>
          </a:xfrm>
          <a:prstGeom prst="rect">
            <a:avLst/>
          </a:prstGeom>
          <a:noFill/>
          <a:ln/>
        </p:spPr>
        <p:txBody>
          <a:bodyPr wrap="square" lIns="0" tIns="0" rIns="0" bIns="0" rtlCol="0" anchor="t"/>
          <a:lstStyle/>
          <a:p>
            <a:r>
              <a:rPr lang="en-US" sz="1400" dirty="0">
                <a:solidFill>
                  <a:srgbClr val="5A6A7A"/>
                </a:solidFill>
                <a:latin typeface="Open Sans" pitchFamily="34" charset="0"/>
                <a:ea typeface="Open Sans" pitchFamily="34" charset="-122"/>
                <a:cs typeface="Open Sans" pitchFamily="34" charset="-120"/>
              </a:rPr>
              <a:t>What aspects of Othello's character are essential to preserve, and what changes are acceptable as the city grows?</a:t>
            </a:r>
            <a:endParaRPr lang="en-US" sz="1400" dirty="0"/>
          </a:p>
        </p:txBody>
      </p:sp>
      <p:sp>
        <p:nvSpPr>
          <p:cNvPr id="12" name="Shape 10"/>
          <p:cNvSpPr/>
          <p:nvPr/>
        </p:nvSpPr>
        <p:spPr>
          <a:xfrm>
            <a:off x="6242304" y="1121664"/>
            <a:ext cx="5705856" cy="2438400"/>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3" name="Shape 11"/>
          <p:cNvSpPr/>
          <p:nvPr/>
        </p:nvSpPr>
        <p:spPr>
          <a:xfrm>
            <a:off x="6242304" y="1121664"/>
            <a:ext cx="121920" cy="2438400"/>
          </a:xfrm>
          <a:prstGeom prst="rect">
            <a:avLst/>
          </a:prstGeom>
          <a:solidFill>
            <a:srgbClr val="578238"/>
          </a:solidFill>
          <a:ln/>
        </p:spPr>
        <p:txBody>
          <a:bodyPr/>
          <a:lstStyle/>
          <a:p>
            <a:endParaRPr lang="en-US" sz="2400"/>
          </a:p>
        </p:txBody>
      </p:sp>
      <p:sp>
        <p:nvSpPr>
          <p:cNvPr id="14" name="Text 12"/>
          <p:cNvSpPr/>
          <p:nvPr/>
        </p:nvSpPr>
        <p:spPr>
          <a:xfrm>
            <a:off x="6486144" y="1243584"/>
            <a:ext cx="5340096" cy="682752"/>
          </a:xfrm>
          <a:prstGeom prst="rect">
            <a:avLst/>
          </a:prstGeom>
          <a:noFill/>
          <a:ln/>
        </p:spPr>
        <p:txBody>
          <a:bodyPr wrap="square" lIns="0" tIns="0" rIns="0" bIns="0" rtlCol="0" anchor="t"/>
          <a:lstStyle/>
          <a:p>
            <a:r>
              <a:rPr lang="en-US" sz="1533" b="1" dirty="0">
                <a:solidFill>
                  <a:srgbClr val="052652"/>
                </a:solidFill>
                <a:latin typeface="Montserrat" pitchFamily="34" charset="0"/>
                <a:ea typeface="Montserrat" pitchFamily="34" charset="-122"/>
                <a:cs typeface="Montserrat" pitchFamily="34" charset="-120"/>
              </a:rPr>
              <a:t>Agricultural Identity  vs.  Economic Diversification</a:t>
            </a:r>
            <a:endParaRPr lang="en-US" sz="1533" dirty="0"/>
          </a:p>
        </p:txBody>
      </p:sp>
      <p:sp>
        <p:nvSpPr>
          <p:cNvPr id="15" name="Text 13"/>
          <p:cNvSpPr/>
          <p:nvPr/>
        </p:nvSpPr>
        <p:spPr>
          <a:xfrm>
            <a:off x="6486144" y="2023872"/>
            <a:ext cx="5340096" cy="268224"/>
          </a:xfrm>
          <a:prstGeom prst="rect">
            <a:avLst/>
          </a:prstGeom>
          <a:noFill/>
          <a:ln/>
        </p:spPr>
        <p:txBody>
          <a:bodyPr wrap="square" lIns="0" tIns="0" rIns="0" bIns="0" rtlCol="0" anchor="ctr"/>
          <a:lstStyle/>
          <a:p>
            <a:r>
              <a:rPr lang="en-US" sz="1267" b="1" dirty="0">
                <a:solidFill>
                  <a:srgbClr val="0367A5"/>
                </a:solidFill>
                <a:latin typeface="Montserrat" pitchFamily="34" charset="0"/>
                <a:ea typeface="Montserrat" pitchFamily="34" charset="-122"/>
                <a:cs typeface="Montserrat" pitchFamily="34" charset="-120"/>
              </a:rPr>
              <a:t>Discussion Prompt:</a:t>
            </a:r>
            <a:endParaRPr lang="en-US" sz="1267" dirty="0"/>
          </a:p>
        </p:txBody>
      </p:sp>
      <p:sp>
        <p:nvSpPr>
          <p:cNvPr id="16" name="Text 14"/>
          <p:cNvSpPr/>
          <p:nvPr/>
        </p:nvSpPr>
        <p:spPr>
          <a:xfrm>
            <a:off x="6486144" y="2316480"/>
            <a:ext cx="5340096" cy="1097280"/>
          </a:xfrm>
          <a:prstGeom prst="rect">
            <a:avLst/>
          </a:prstGeom>
          <a:noFill/>
          <a:ln/>
        </p:spPr>
        <p:txBody>
          <a:bodyPr wrap="square" lIns="0" tIns="0" rIns="0" bIns="0" rtlCol="0" anchor="t"/>
          <a:lstStyle/>
          <a:p>
            <a:r>
              <a:rPr lang="en-US" sz="1400" dirty="0">
                <a:solidFill>
                  <a:srgbClr val="5A6A7A"/>
                </a:solidFill>
                <a:latin typeface="Open Sans" pitchFamily="34" charset="0"/>
                <a:ea typeface="Open Sans" pitchFamily="34" charset="-122"/>
                <a:cs typeface="Open Sans" pitchFamily="34" charset="-120"/>
              </a:rPr>
              <a:t>How should Othello balance preserving its agricultural foundation with attracting new types of development?</a:t>
            </a:r>
            <a:endParaRPr lang="en-US" sz="1400" dirty="0"/>
          </a:p>
        </p:txBody>
      </p:sp>
      <p:sp>
        <p:nvSpPr>
          <p:cNvPr id="17" name="Shape 15"/>
          <p:cNvSpPr/>
          <p:nvPr/>
        </p:nvSpPr>
        <p:spPr>
          <a:xfrm>
            <a:off x="268224" y="3779520"/>
            <a:ext cx="5705856" cy="2438400"/>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8" name="Shape 16"/>
          <p:cNvSpPr/>
          <p:nvPr/>
        </p:nvSpPr>
        <p:spPr>
          <a:xfrm>
            <a:off x="268224" y="3779520"/>
            <a:ext cx="121920" cy="2438400"/>
          </a:xfrm>
          <a:prstGeom prst="rect">
            <a:avLst/>
          </a:prstGeom>
          <a:solidFill>
            <a:srgbClr val="578238"/>
          </a:solidFill>
          <a:ln/>
        </p:spPr>
        <p:txBody>
          <a:bodyPr/>
          <a:lstStyle/>
          <a:p>
            <a:endParaRPr lang="en-US" sz="2400"/>
          </a:p>
        </p:txBody>
      </p:sp>
      <p:sp>
        <p:nvSpPr>
          <p:cNvPr id="19" name="Text 17"/>
          <p:cNvSpPr/>
          <p:nvPr/>
        </p:nvSpPr>
        <p:spPr>
          <a:xfrm>
            <a:off x="512064" y="3901440"/>
            <a:ext cx="5340096" cy="682752"/>
          </a:xfrm>
          <a:prstGeom prst="rect">
            <a:avLst/>
          </a:prstGeom>
          <a:noFill/>
          <a:ln/>
        </p:spPr>
        <p:txBody>
          <a:bodyPr wrap="square" lIns="0" tIns="0" rIns="0" bIns="0" rtlCol="0" anchor="t"/>
          <a:lstStyle/>
          <a:p>
            <a:r>
              <a:rPr lang="en-US" sz="1533" b="1" dirty="0">
                <a:solidFill>
                  <a:srgbClr val="052652"/>
                </a:solidFill>
                <a:latin typeface="Montserrat" pitchFamily="34" charset="0"/>
                <a:ea typeface="Montserrat" pitchFamily="34" charset="-122"/>
                <a:cs typeface="Montserrat" pitchFamily="34" charset="-120"/>
              </a:rPr>
              <a:t>Housing Diversity  vs.  Neighborhood Character</a:t>
            </a:r>
            <a:endParaRPr lang="en-US" sz="1533" dirty="0"/>
          </a:p>
        </p:txBody>
      </p:sp>
      <p:sp>
        <p:nvSpPr>
          <p:cNvPr id="20" name="Text 18"/>
          <p:cNvSpPr/>
          <p:nvPr/>
        </p:nvSpPr>
        <p:spPr>
          <a:xfrm>
            <a:off x="512064" y="4681728"/>
            <a:ext cx="5340096" cy="268224"/>
          </a:xfrm>
          <a:prstGeom prst="rect">
            <a:avLst/>
          </a:prstGeom>
          <a:noFill/>
          <a:ln/>
        </p:spPr>
        <p:txBody>
          <a:bodyPr wrap="square" lIns="0" tIns="0" rIns="0" bIns="0" rtlCol="0" anchor="ctr"/>
          <a:lstStyle/>
          <a:p>
            <a:r>
              <a:rPr lang="en-US" sz="1267" b="1" dirty="0">
                <a:solidFill>
                  <a:srgbClr val="0367A5"/>
                </a:solidFill>
                <a:latin typeface="Montserrat" pitchFamily="34" charset="0"/>
                <a:ea typeface="Montserrat" pitchFamily="34" charset="-122"/>
                <a:cs typeface="Montserrat" pitchFamily="34" charset="-120"/>
              </a:rPr>
              <a:t>Discussion Prompt:</a:t>
            </a:r>
            <a:endParaRPr lang="en-US" sz="1267" dirty="0"/>
          </a:p>
        </p:txBody>
      </p:sp>
      <p:sp>
        <p:nvSpPr>
          <p:cNvPr id="21" name="Text 19"/>
          <p:cNvSpPr/>
          <p:nvPr/>
        </p:nvSpPr>
        <p:spPr>
          <a:xfrm>
            <a:off x="512064" y="4974336"/>
            <a:ext cx="5340096" cy="1097280"/>
          </a:xfrm>
          <a:prstGeom prst="rect">
            <a:avLst/>
          </a:prstGeom>
          <a:noFill/>
          <a:ln/>
        </p:spPr>
        <p:txBody>
          <a:bodyPr wrap="square" lIns="0" tIns="0" rIns="0" bIns="0" rtlCol="0" anchor="t"/>
          <a:lstStyle/>
          <a:p>
            <a:r>
              <a:rPr lang="en-US" sz="1400" dirty="0">
                <a:solidFill>
                  <a:srgbClr val="5A6A7A"/>
                </a:solidFill>
                <a:latin typeface="Open Sans" pitchFamily="34" charset="0"/>
                <a:ea typeface="Open Sans" pitchFamily="34" charset="-122"/>
                <a:cs typeface="Open Sans" pitchFamily="34" charset="-120"/>
              </a:rPr>
              <a:t>Where and how should new housing types be integrated into the community?</a:t>
            </a:r>
            <a:endParaRPr lang="en-US" sz="1400" dirty="0"/>
          </a:p>
        </p:txBody>
      </p:sp>
      <p:sp>
        <p:nvSpPr>
          <p:cNvPr id="22" name="Shape 20"/>
          <p:cNvSpPr/>
          <p:nvPr/>
        </p:nvSpPr>
        <p:spPr>
          <a:xfrm>
            <a:off x="6242304" y="3779520"/>
            <a:ext cx="5705856" cy="2438400"/>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23" name="Shape 21"/>
          <p:cNvSpPr/>
          <p:nvPr/>
        </p:nvSpPr>
        <p:spPr>
          <a:xfrm>
            <a:off x="6242304" y="3779520"/>
            <a:ext cx="121920" cy="2438400"/>
          </a:xfrm>
          <a:prstGeom prst="rect">
            <a:avLst/>
          </a:prstGeom>
          <a:solidFill>
            <a:srgbClr val="578238"/>
          </a:solidFill>
          <a:ln/>
        </p:spPr>
        <p:txBody>
          <a:bodyPr/>
          <a:lstStyle/>
          <a:p>
            <a:endParaRPr lang="en-US" sz="2400"/>
          </a:p>
        </p:txBody>
      </p:sp>
      <p:sp>
        <p:nvSpPr>
          <p:cNvPr id="24" name="Text 22"/>
          <p:cNvSpPr/>
          <p:nvPr/>
        </p:nvSpPr>
        <p:spPr>
          <a:xfrm>
            <a:off x="6486144" y="3901440"/>
            <a:ext cx="5340096" cy="682752"/>
          </a:xfrm>
          <a:prstGeom prst="rect">
            <a:avLst/>
          </a:prstGeom>
          <a:noFill/>
          <a:ln/>
        </p:spPr>
        <p:txBody>
          <a:bodyPr wrap="square" lIns="0" tIns="0" rIns="0" bIns="0" rtlCol="0" anchor="t"/>
          <a:lstStyle/>
          <a:p>
            <a:r>
              <a:rPr lang="en-US" sz="1533" b="1" dirty="0">
                <a:solidFill>
                  <a:srgbClr val="052652"/>
                </a:solidFill>
                <a:latin typeface="Montserrat" pitchFamily="34" charset="0"/>
                <a:ea typeface="Montserrat" pitchFamily="34" charset="-122"/>
                <a:cs typeface="Montserrat" pitchFamily="34" charset="-120"/>
              </a:rPr>
              <a:t>Development Ambitions  vs.  Infrastructure Reality</a:t>
            </a:r>
            <a:endParaRPr lang="en-US" sz="1533" dirty="0"/>
          </a:p>
        </p:txBody>
      </p:sp>
      <p:sp>
        <p:nvSpPr>
          <p:cNvPr id="25" name="Text 23"/>
          <p:cNvSpPr/>
          <p:nvPr/>
        </p:nvSpPr>
        <p:spPr>
          <a:xfrm>
            <a:off x="6486144" y="4681728"/>
            <a:ext cx="5340096" cy="268224"/>
          </a:xfrm>
          <a:prstGeom prst="rect">
            <a:avLst/>
          </a:prstGeom>
          <a:noFill/>
          <a:ln/>
        </p:spPr>
        <p:txBody>
          <a:bodyPr wrap="square" lIns="0" tIns="0" rIns="0" bIns="0" rtlCol="0" anchor="ctr"/>
          <a:lstStyle/>
          <a:p>
            <a:r>
              <a:rPr lang="en-US" sz="1267" b="1" dirty="0">
                <a:solidFill>
                  <a:srgbClr val="0367A5"/>
                </a:solidFill>
                <a:latin typeface="Montserrat" pitchFamily="34" charset="0"/>
                <a:ea typeface="Montserrat" pitchFamily="34" charset="-122"/>
                <a:cs typeface="Montserrat" pitchFamily="34" charset="-120"/>
              </a:rPr>
              <a:t>Discussion Prompt:</a:t>
            </a:r>
            <a:endParaRPr lang="en-US" sz="1267" dirty="0"/>
          </a:p>
        </p:txBody>
      </p:sp>
      <p:sp>
        <p:nvSpPr>
          <p:cNvPr id="26" name="Text 24"/>
          <p:cNvSpPr/>
          <p:nvPr/>
        </p:nvSpPr>
        <p:spPr>
          <a:xfrm>
            <a:off x="6486144" y="4974336"/>
            <a:ext cx="5340096" cy="1097280"/>
          </a:xfrm>
          <a:prstGeom prst="rect">
            <a:avLst/>
          </a:prstGeom>
          <a:noFill/>
          <a:ln/>
        </p:spPr>
        <p:txBody>
          <a:bodyPr wrap="square" lIns="0" tIns="0" rIns="0" bIns="0" rtlCol="0" anchor="t"/>
          <a:lstStyle/>
          <a:p>
            <a:r>
              <a:rPr lang="en-US" sz="1400" dirty="0">
                <a:solidFill>
                  <a:srgbClr val="5A6A7A"/>
                </a:solidFill>
                <a:latin typeface="Open Sans" pitchFamily="34" charset="0"/>
                <a:ea typeface="Open Sans" pitchFamily="34" charset="-122"/>
                <a:cs typeface="Open Sans" pitchFamily="34" charset="-120"/>
              </a:rPr>
              <a:t>How should infrastructure shape the pace and location of growth? Does development pay for development?</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1889760"/>
            <a:ext cx="12192000" cy="1280160"/>
          </a:xfrm>
          <a:prstGeom prst="rect">
            <a:avLst/>
          </a:prstGeom>
          <a:solidFill>
            <a:srgbClr val="0367A5"/>
          </a:solidFill>
          <a:ln/>
        </p:spPr>
        <p:txBody>
          <a:bodyPr/>
          <a:lstStyle/>
          <a:p>
            <a:endParaRPr lang="en-US" sz="2400"/>
          </a:p>
        </p:txBody>
      </p:sp>
      <p:sp>
        <p:nvSpPr>
          <p:cNvPr id="3" name="Shape 1"/>
          <p:cNvSpPr/>
          <p:nvPr/>
        </p:nvSpPr>
        <p:spPr>
          <a:xfrm>
            <a:off x="9509760" y="0"/>
            <a:ext cx="2682240" cy="950976"/>
          </a:xfrm>
          <a:prstGeom prst="rect">
            <a:avLst/>
          </a:prstGeom>
          <a:solidFill>
            <a:srgbClr val="578238"/>
          </a:solidFill>
          <a:ln/>
        </p:spPr>
        <p:txBody>
          <a:bodyPr/>
          <a:lstStyle/>
          <a:p>
            <a:endParaRPr lang="en-US" sz="2400"/>
          </a:p>
        </p:txBody>
      </p:sp>
      <p:sp>
        <p:nvSpPr>
          <p:cNvPr id="4" name="Text 2"/>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Baseline Vision</a:t>
            </a:r>
            <a:endParaRPr lang="en-US" sz="1467" dirty="0"/>
          </a:p>
        </p:txBody>
      </p:sp>
      <p:sp>
        <p:nvSpPr>
          <p:cNvPr id="6" name="Text 4"/>
          <p:cNvSpPr/>
          <p:nvPr/>
        </p:nvSpPr>
        <p:spPr>
          <a:xfrm>
            <a:off x="1950720" y="1889760"/>
            <a:ext cx="9875520" cy="1280160"/>
          </a:xfrm>
          <a:prstGeom prst="rect">
            <a:avLst/>
          </a:prstGeom>
          <a:noFill/>
          <a:ln/>
        </p:spPr>
        <p:txBody>
          <a:bodyPr wrap="square" lIns="0" tIns="0" rIns="0" bIns="0" rtlCol="0" anchor="ctr"/>
          <a:lstStyle/>
          <a:p>
            <a:r>
              <a:rPr lang="en-US" sz="3733" b="1" dirty="0">
                <a:solidFill>
                  <a:srgbClr val="FFFFFF"/>
                </a:solidFill>
                <a:latin typeface="Montserrat" pitchFamily="34" charset="0"/>
                <a:ea typeface="Montserrat" pitchFamily="34" charset="-122"/>
                <a:cs typeface="Montserrat" pitchFamily="34" charset="-120"/>
              </a:rPr>
              <a:t>Baseline Vision Statement</a:t>
            </a:r>
            <a:endParaRPr lang="en-US" sz="3733" dirty="0"/>
          </a:p>
        </p:txBody>
      </p:sp>
      <p:sp>
        <p:nvSpPr>
          <p:cNvPr id="7" name="Text 5"/>
          <p:cNvSpPr/>
          <p:nvPr/>
        </p:nvSpPr>
        <p:spPr>
          <a:xfrm>
            <a:off x="487680" y="3316224"/>
            <a:ext cx="11338560" cy="731520"/>
          </a:xfrm>
          <a:prstGeom prst="rect">
            <a:avLst/>
          </a:prstGeom>
          <a:noFill/>
          <a:ln/>
        </p:spPr>
        <p:txBody>
          <a:bodyPr wrap="square" lIns="0" tIns="0" rIns="0" bIns="0" rtlCol="0" anchor="ctr"/>
          <a:lstStyle/>
          <a:p>
            <a:r>
              <a:rPr lang="en-US" sz="1867" dirty="0">
                <a:solidFill>
                  <a:srgbClr val="FFC61A"/>
                </a:solidFill>
                <a:latin typeface="Open Sans" pitchFamily="34" charset="0"/>
                <a:ea typeface="Open Sans" pitchFamily="34" charset="-122"/>
                <a:cs typeface="Open Sans" pitchFamily="34" charset="-120"/>
              </a:rPr>
              <a:t>Draft framework informed by Planning Commission input</a:t>
            </a:r>
            <a:endParaRPr lang="en-US" sz="1867"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Vision Statement</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Baseline Vision</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121664"/>
            <a:ext cx="11655552" cy="3316224"/>
          </a:xfrm>
          <a:prstGeom prst="rect">
            <a:avLst/>
          </a:prstGeom>
          <a:solidFill>
            <a:srgbClr val="052652"/>
          </a:solidFill>
          <a:ln/>
          <a:effectLst>
            <a:outerShdw blurRad="76200" dist="25400" dir="8100000" algn="bl" rotWithShape="0">
              <a:srgbClr val="000000">
                <a:alpha val="13000"/>
              </a:srgbClr>
            </a:outerShdw>
          </a:effectLst>
        </p:spPr>
        <p:txBody>
          <a:bodyPr/>
          <a:lstStyle/>
          <a:p>
            <a:endParaRPr lang="en-US" sz="2400"/>
          </a:p>
        </p:txBody>
      </p:sp>
      <p:sp>
        <p:nvSpPr>
          <p:cNvPr id="8" name="Shape 6"/>
          <p:cNvSpPr/>
          <p:nvPr/>
        </p:nvSpPr>
        <p:spPr>
          <a:xfrm>
            <a:off x="268224" y="1121664"/>
            <a:ext cx="170688" cy="3316224"/>
          </a:xfrm>
          <a:prstGeom prst="rect">
            <a:avLst/>
          </a:prstGeom>
          <a:solidFill>
            <a:srgbClr val="FFC61A"/>
          </a:solidFill>
          <a:ln/>
        </p:spPr>
        <p:txBody>
          <a:bodyPr/>
          <a:lstStyle/>
          <a:p>
            <a:endParaRPr lang="en-US" sz="2400"/>
          </a:p>
        </p:txBody>
      </p:sp>
      <p:sp>
        <p:nvSpPr>
          <p:cNvPr id="9" name="Text 7"/>
          <p:cNvSpPr/>
          <p:nvPr/>
        </p:nvSpPr>
        <p:spPr>
          <a:xfrm>
            <a:off x="633984" y="1219200"/>
            <a:ext cx="11094720" cy="3121152"/>
          </a:xfrm>
          <a:prstGeom prst="rect">
            <a:avLst/>
          </a:prstGeom>
          <a:noFill/>
          <a:ln/>
        </p:spPr>
        <p:txBody>
          <a:bodyPr wrap="square" lIns="0" tIns="0" rIns="0" bIns="0" rtlCol="0" anchor="ctr"/>
          <a:lstStyle/>
          <a:p>
            <a:r>
              <a:rPr lang="en-US" sz="1867" i="1" dirty="0">
                <a:solidFill>
                  <a:srgbClr val="FFFFFF"/>
                </a:solidFill>
                <a:latin typeface="Open Sans" pitchFamily="34" charset="0"/>
                <a:ea typeface="Open Sans" pitchFamily="34" charset="-122"/>
                <a:cs typeface="Open Sans" pitchFamily="34" charset="-120"/>
              </a:rPr>
              <a:t>Othello is a welcoming rural city where agriculture, culture, and community remain at the heart of daily life. Through thoughtful and coordinated growth, expanded housing opportunities, strong local businesses, and vibrant parks and public spaces, Othello continues to be a place where residents, families, and visitors thrive.</a:t>
            </a:r>
            <a:endParaRPr lang="en-US" sz="1867" dirty="0"/>
          </a:p>
        </p:txBody>
      </p:sp>
      <p:sp>
        <p:nvSpPr>
          <p:cNvPr id="10" name="Text 8"/>
          <p:cNvSpPr/>
          <p:nvPr/>
        </p:nvSpPr>
        <p:spPr>
          <a:xfrm>
            <a:off x="268224" y="4608576"/>
            <a:ext cx="11655552" cy="341376"/>
          </a:xfrm>
          <a:prstGeom prst="rect">
            <a:avLst/>
          </a:prstGeom>
          <a:noFill/>
          <a:ln/>
        </p:spPr>
        <p:txBody>
          <a:bodyPr wrap="square" lIns="0" tIns="0" rIns="0" bIns="0" rtlCol="0" anchor="ctr"/>
          <a:lstStyle/>
          <a:p>
            <a:r>
              <a:rPr lang="en-US" sz="1400" dirty="0">
                <a:solidFill>
                  <a:srgbClr val="5A6A7A"/>
                </a:solidFill>
                <a:latin typeface="Open Sans" pitchFamily="34" charset="0"/>
                <a:ea typeface="Open Sans" pitchFamily="34" charset="-122"/>
                <a:cs typeface="Open Sans" pitchFamily="34" charset="-120"/>
              </a:rPr>
              <a:t>Vision covers eight topic areas:</a:t>
            </a:r>
            <a:endParaRPr lang="en-US" sz="1400" dirty="0"/>
          </a:p>
        </p:txBody>
      </p:sp>
      <p:sp>
        <p:nvSpPr>
          <p:cNvPr id="11" name="Shape 9"/>
          <p:cNvSpPr/>
          <p:nvPr/>
        </p:nvSpPr>
        <p:spPr>
          <a:xfrm>
            <a:off x="268224" y="5023104"/>
            <a:ext cx="2779776" cy="402336"/>
          </a:xfrm>
          <a:prstGeom prst="rect">
            <a:avLst/>
          </a:prstGeom>
          <a:solidFill>
            <a:srgbClr val="052652"/>
          </a:solidFill>
          <a:ln/>
        </p:spPr>
        <p:txBody>
          <a:bodyPr/>
          <a:lstStyle/>
          <a:p>
            <a:endParaRPr lang="en-US" sz="2400"/>
          </a:p>
        </p:txBody>
      </p:sp>
      <p:sp>
        <p:nvSpPr>
          <p:cNvPr id="12" name="Text 10"/>
          <p:cNvSpPr/>
          <p:nvPr/>
        </p:nvSpPr>
        <p:spPr>
          <a:xfrm>
            <a:off x="268224" y="5023104"/>
            <a:ext cx="2779776" cy="402336"/>
          </a:xfrm>
          <a:prstGeom prst="rect">
            <a:avLst/>
          </a:prstGeom>
          <a:noFill/>
          <a:ln/>
        </p:spPr>
        <p:txBody>
          <a:bodyPr wrap="square" lIns="0" tIns="0" rIns="0" bIns="0" rtlCol="0" anchor="ctr"/>
          <a:lstStyle/>
          <a:p>
            <a:pPr algn="ctr"/>
            <a:r>
              <a:rPr lang="en-US" sz="1267" b="1" dirty="0">
                <a:solidFill>
                  <a:srgbClr val="FFFFFF"/>
                </a:solidFill>
                <a:latin typeface="Montserrat" pitchFamily="34" charset="0"/>
                <a:ea typeface="Montserrat" pitchFamily="34" charset="-122"/>
                <a:cs typeface="Montserrat" pitchFamily="34" charset="-120"/>
              </a:rPr>
              <a:t>Community Character</a:t>
            </a:r>
            <a:endParaRPr lang="en-US" sz="1267" dirty="0"/>
          </a:p>
        </p:txBody>
      </p:sp>
      <p:sp>
        <p:nvSpPr>
          <p:cNvPr id="13" name="Shape 11"/>
          <p:cNvSpPr/>
          <p:nvPr/>
        </p:nvSpPr>
        <p:spPr>
          <a:xfrm>
            <a:off x="3218688" y="5023104"/>
            <a:ext cx="2779776" cy="402336"/>
          </a:xfrm>
          <a:prstGeom prst="rect">
            <a:avLst/>
          </a:prstGeom>
          <a:solidFill>
            <a:srgbClr val="0367A5"/>
          </a:solidFill>
          <a:ln/>
        </p:spPr>
        <p:txBody>
          <a:bodyPr/>
          <a:lstStyle/>
          <a:p>
            <a:endParaRPr lang="en-US" sz="2400"/>
          </a:p>
        </p:txBody>
      </p:sp>
      <p:sp>
        <p:nvSpPr>
          <p:cNvPr id="14" name="Text 12"/>
          <p:cNvSpPr/>
          <p:nvPr/>
        </p:nvSpPr>
        <p:spPr>
          <a:xfrm>
            <a:off x="3218688" y="5023104"/>
            <a:ext cx="2779776" cy="402336"/>
          </a:xfrm>
          <a:prstGeom prst="rect">
            <a:avLst/>
          </a:prstGeom>
          <a:noFill/>
          <a:ln/>
        </p:spPr>
        <p:txBody>
          <a:bodyPr wrap="square" lIns="0" tIns="0" rIns="0" bIns="0" rtlCol="0" anchor="ctr"/>
          <a:lstStyle/>
          <a:p>
            <a:pPr algn="ctr"/>
            <a:r>
              <a:rPr lang="en-US" sz="1267" b="1" dirty="0">
                <a:solidFill>
                  <a:srgbClr val="FFFFFF"/>
                </a:solidFill>
                <a:latin typeface="Montserrat" pitchFamily="34" charset="0"/>
                <a:ea typeface="Montserrat" pitchFamily="34" charset="-122"/>
                <a:cs typeface="Montserrat" pitchFamily="34" charset="-120"/>
              </a:rPr>
              <a:t>Land Use</a:t>
            </a:r>
            <a:endParaRPr lang="en-US" sz="1267" dirty="0"/>
          </a:p>
        </p:txBody>
      </p:sp>
      <p:sp>
        <p:nvSpPr>
          <p:cNvPr id="15" name="Shape 13"/>
          <p:cNvSpPr/>
          <p:nvPr/>
        </p:nvSpPr>
        <p:spPr>
          <a:xfrm>
            <a:off x="6169152" y="5023104"/>
            <a:ext cx="2779776" cy="402336"/>
          </a:xfrm>
          <a:prstGeom prst="rect">
            <a:avLst/>
          </a:prstGeom>
          <a:solidFill>
            <a:srgbClr val="052652"/>
          </a:solidFill>
          <a:ln/>
        </p:spPr>
        <p:txBody>
          <a:bodyPr/>
          <a:lstStyle/>
          <a:p>
            <a:endParaRPr lang="en-US" sz="2400"/>
          </a:p>
        </p:txBody>
      </p:sp>
      <p:sp>
        <p:nvSpPr>
          <p:cNvPr id="16" name="Text 14"/>
          <p:cNvSpPr/>
          <p:nvPr/>
        </p:nvSpPr>
        <p:spPr>
          <a:xfrm>
            <a:off x="6169152" y="5023104"/>
            <a:ext cx="2779776" cy="402336"/>
          </a:xfrm>
          <a:prstGeom prst="rect">
            <a:avLst/>
          </a:prstGeom>
          <a:noFill/>
          <a:ln/>
        </p:spPr>
        <p:txBody>
          <a:bodyPr wrap="square" lIns="0" tIns="0" rIns="0" bIns="0" rtlCol="0" anchor="ctr"/>
          <a:lstStyle/>
          <a:p>
            <a:pPr algn="ctr"/>
            <a:r>
              <a:rPr lang="en-US" sz="1267" b="1" dirty="0">
                <a:solidFill>
                  <a:srgbClr val="FFFFFF"/>
                </a:solidFill>
                <a:latin typeface="Montserrat" pitchFamily="34" charset="0"/>
                <a:ea typeface="Montserrat" pitchFamily="34" charset="-122"/>
                <a:cs typeface="Montserrat" pitchFamily="34" charset="-120"/>
              </a:rPr>
              <a:t>Housing</a:t>
            </a:r>
            <a:endParaRPr lang="en-US" sz="1267" dirty="0"/>
          </a:p>
        </p:txBody>
      </p:sp>
      <p:sp>
        <p:nvSpPr>
          <p:cNvPr id="17" name="Shape 15"/>
          <p:cNvSpPr/>
          <p:nvPr/>
        </p:nvSpPr>
        <p:spPr>
          <a:xfrm>
            <a:off x="9119616" y="5023104"/>
            <a:ext cx="2779776" cy="402336"/>
          </a:xfrm>
          <a:prstGeom prst="rect">
            <a:avLst/>
          </a:prstGeom>
          <a:solidFill>
            <a:srgbClr val="0367A5"/>
          </a:solidFill>
          <a:ln/>
        </p:spPr>
        <p:txBody>
          <a:bodyPr/>
          <a:lstStyle/>
          <a:p>
            <a:endParaRPr lang="en-US" sz="2400"/>
          </a:p>
        </p:txBody>
      </p:sp>
      <p:sp>
        <p:nvSpPr>
          <p:cNvPr id="18" name="Text 16"/>
          <p:cNvSpPr/>
          <p:nvPr/>
        </p:nvSpPr>
        <p:spPr>
          <a:xfrm>
            <a:off x="9119616" y="5023104"/>
            <a:ext cx="2779776" cy="402336"/>
          </a:xfrm>
          <a:prstGeom prst="rect">
            <a:avLst/>
          </a:prstGeom>
          <a:noFill/>
          <a:ln/>
        </p:spPr>
        <p:txBody>
          <a:bodyPr wrap="square" lIns="0" tIns="0" rIns="0" bIns="0" rtlCol="0" anchor="ctr"/>
          <a:lstStyle/>
          <a:p>
            <a:pPr algn="ctr"/>
            <a:r>
              <a:rPr lang="en-US" sz="1267" b="1" dirty="0">
                <a:solidFill>
                  <a:srgbClr val="FFFFFF"/>
                </a:solidFill>
                <a:latin typeface="Montserrat" pitchFamily="34" charset="0"/>
                <a:ea typeface="Montserrat" pitchFamily="34" charset="-122"/>
                <a:cs typeface="Montserrat" pitchFamily="34" charset="-120"/>
              </a:rPr>
              <a:t>Transportation</a:t>
            </a:r>
            <a:endParaRPr lang="en-US" sz="1267" dirty="0"/>
          </a:p>
        </p:txBody>
      </p:sp>
      <p:sp>
        <p:nvSpPr>
          <p:cNvPr id="19" name="Shape 17"/>
          <p:cNvSpPr/>
          <p:nvPr/>
        </p:nvSpPr>
        <p:spPr>
          <a:xfrm>
            <a:off x="268224" y="5535168"/>
            <a:ext cx="2779776" cy="402336"/>
          </a:xfrm>
          <a:prstGeom prst="rect">
            <a:avLst/>
          </a:prstGeom>
          <a:solidFill>
            <a:srgbClr val="578238"/>
          </a:solidFill>
          <a:ln/>
        </p:spPr>
        <p:txBody>
          <a:bodyPr/>
          <a:lstStyle/>
          <a:p>
            <a:endParaRPr lang="en-US" sz="2400"/>
          </a:p>
        </p:txBody>
      </p:sp>
      <p:sp>
        <p:nvSpPr>
          <p:cNvPr id="20" name="Text 18"/>
          <p:cNvSpPr/>
          <p:nvPr/>
        </p:nvSpPr>
        <p:spPr>
          <a:xfrm>
            <a:off x="268224" y="5535168"/>
            <a:ext cx="2779776" cy="402336"/>
          </a:xfrm>
          <a:prstGeom prst="rect">
            <a:avLst/>
          </a:prstGeom>
          <a:noFill/>
          <a:ln/>
        </p:spPr>
        <p:txBody>
          <a:bodyPr wrap="square" lIns="0" tIns="0" rIns="0" bIns="0" rtlCol="0" anchor="ctr"/>
          <a:lstStyle/>
          <a:p>
            <a:pPr algn="ctr"/>
            <a:r>
              <a:rPr lang="en-US" sz="1267" b="1" dirty="0">
                <a:solidFill>
                  <a:srgbClr val="FFFFFF"/>
                </a:solidFill>
                <a:latin typeface="Montserrat" pitchFamily="34" charset="0"/>
                <a:ea typeface="Montserrat" pitchFamily="34" charset="-122"/>
                <a:cs typeface="Montserrat" pitchFamily="34" charset="-120"/>
              </a:rPr>
              <a:t>Utilities &amp; Services</a:t>
            </a:r>
            <a:endParaRPr lang="en-US" sz="1267" dirty="0"/>
          </a:p>
        </p:txBody>
      </p:sp>
      <p:sp>
        <p:nvSpPr>
          <p:cNvPr id="21" name="Shape 19"/>
          <p:cNvSpPr/>
          <p:nvPr/>
        </p:nvSpPr>
        <p:spPr>
          <a:xfrm>
            <a:off x="3218688" y="5535168"/>
            <a:ext cx="2779776" cy="402336"/>
          </a:xfrm>
          <a:prstGeom prst="rect">
            <a:avLst/>
          </a:prstGeom>
          <a:solidFill>
            <a:srgbClr val="052652"/>
          </a:solidFill>
          <a:ln/>
        </p:spPr>
        <p:txBody>
          <a:bodyPr/>
          <a:lstStyle/>
          <a:p>
            <a:endParaRPr lang="en-US" sz="2400"/>
          </a:p>
        </p:txBody>
      </p:sp>
      <p:sp>
        <p:nvSpPr>
          <p:cNvPr id="22" name="Text 20"/>
          <p:cNvSpPr/>
          <p:nvPr/>
        </p:nvSpPr>
        <p:spPr>
          <a:xfrm>
            <a:off x="3218688" y="5535168"/>
            <a:ext cx="2779776" cy="402336"/>
          </a:xfrm>
          <a:prstGeom prst="rect">
            <a:avLst/>
          </a:prstGeom>
          <a:noFill/>
          <a:ln/>
        </p:spPr>
        <p:txBody>
          <a:bodyPr wrap="square" lIns="0" tIns="0" rIns="0" bIns="0" rtlCol="0" anchor="ctr"/>
          <a:lstStyle/>
          <a:p>
            <a:pPr algn="ctr"/>
            <a:r>
              <a:rPr lang="en-US" sz="1267" b="1" dirty="0">
                <a:solidFill>
                  <a:srgbClr val="FFFFFF"/>
                </a:solidFill>
                <a:latin typeface="Montserrat" pitchFamily="34" charset="0"/>
                <a:ea typeface="Montserrat" pitchFamily="34" charset="-122"/>
                <a:cs typeface="Montserrat" pitchFamily="34" charset="-120"/>
              </a:rPr>
              <a:t>Parks &amp; Recreation</a:t>
            </a:r>
            <a:endParaRPr lang="en-US" sz="1267" dirty="0"/>
          </a:p>
        </p:txBody>
      </p:sp>
      <p:sp>
        <p:nvSpPr>
          <p:cNvPr id="23" name="Shape 21"/>
          <p:cNvSpPr/>
          <p:nvPr/>
        </p:nvSpPr>
        <p:spPr>
          <a:xfrm>
            <a:off x="6169152" y="5535168"/>
            <a:ext cx="2779776" cy="402336"/>
          </a:xfrm>
          <a:prstGeom prst="rect">
            <a:avLst/>
          </a:prstGeom>
          <a:solidFill>
            <a:srgbClr val="0367A5"/>
          </a:solidFill>
          <a:ln/>
        </p:spPr>
        <p:txBody>
          <a:bodyPr/>
          <a:lstStyle/>
          <a:p>
            <a:endParaRPr lang="en-US" sz="2400"/>
          </a:p>
        </p:txBody>
      </p:sp>
      <p:sp>
        <p:nvSpPr>
          <p:cNvPr id="24" name="Text 22"/>
          <p:cNvSpPr/>
          <p:nvPr/>
        </p:nvSpPr>
        <p:spPr>
          <a:xfrm>
            <a:off x="6169152" y="5535168"/>
            <a:ext cx="2779776" cy="402336"/>
          </a:xfrm>
          <a:prstGeom prst="rect">
            <a:avLst/>
          </a:prstGeom>
          <a:noFill/>
          <a:ln/>
        </p:spPr>
        <p:txBody>
          <a:bodyPr wrap="square" lIns="0" tIns="0" rIns="0" bIns="0" rtlCol="0" anchor="ctr"/>
          <a:lstStyle/>
          <a:p>
            <a:pPr algn="ctr"/>
            <a:r>
              <a:rPr lang="en-US" sz="1267" b="1" dirty="0">
                <a:solidFill>
                  <a:srgbClr val="FFFFFF"/>
                </a:solidFill>
                <a:latin typeface="Montserrat" pitchFamily="34" charset="0"/>
                <a:ea typeface="Montserrat" pitchFamily="34" charset="-122"/>
                <a:cs typeface="Montserrat" pitchFamily="34" charset="-120"/>
              </a:rPr>
              <a:t>Economic Development</a:t>
            </a:r>
            <a:endParaRPr lang="en-US" sz="1267" dirty="0"/>
          </a:p>
        </p:txBody>
      </p:sp>
      <p:sp>
        <p:nvSpPr>
          <p:cNvPr id="25" name="Shape 23"/>
          <p:cNvSpPr/>
          <p:nvPr/>
        </p:nvSpPr>
        <p:spPr>
          <a:xfrm>
            <a:off x="9119616" y="5535168"/>
            <a:ext cx="2779776" cy="402336"/>
          </a:xfrm>
          <a:prstGeom prst="rect">
            <a:avLst/>
          </a:prstGeom>
          <a:solidFill>
            <a:srgbClr val="578238"/>
          </a:solidFill>
          <a:ln/>
        </p:spPr>
        <p:txBody>
          <a:bodyPr/>
          <a:lstStyle/>
          <a:p>
            <a:endParaRPr lang="en-US" sz="2400"/>
          </a:p>
        </p:txBody>
      </p:sp>
      <p:sp>
        <p:nvSpPr>
          <p:cNvPr id="26" name="Text 24"/>
          <p:cNvSpPr/>
          <p:nvPr/>
        </p:nvSpPr>
        <p:spPr>
          <a:xfrm>
            <a:off x="9119616" y="5535168"/>
            <a:ext cx="2779776" cy="402336"/>
          </a:xfrm>
          <a:prstGeom prst="rect">
            <a:avLst/>
          </a:prstGeom>
          <a:noFill/>
          <a:ln/>
        </p:spPr>
        <p:txBody>
          <a:bodyPr wrap="square" lIns="0" tIns="0" rIns="0" bIns="0" rtlCol="0" anchor="ctr"/>
          <a:lstStyle/>
          <a:p>
            <a:pPr algn="ctr"/>
            <a:r>
              <a:rPr lang="en-US" sz="1267" b="1" dirty="0">
                <a:solidFill>
                  <a:srgbClr val="FFFFFF"/>
                </a:solidFill>
                <a:latin typeface="Montserrat" pitchFamily="34" charset="0"/>
                <a:ea typeface="Montserrat" pitchFamily="34" charset="-122"/>
                <a:cs typeface="Montserrat" pitchFamily="34" charset="-120"/>
              </a:rPr>
              <a:t>Environmental Resilience</a:t>
            </a:r>
            <a:endParaRPr lang="en-US" sz="1267"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1889760"/>
            <a:ext cx="12192000" cy="1280160"/>
          </a:xfrm>
          <a:prstGeom prst="rect">
            <a:avLst/>
          </a:prstGeom>
          <a:solidFill>
            <a:srgbClr val="0367A5"/>
          </a:solidFill>
          <a:ln/>
        </p:spPr>
        <p:txBody>
          <a:bodyPr/>
          <a:lstStyle/>
          <a:p>
            <a:endParaRPr lang="en-US" sz="2400"/>
          </a:p>
        </p:txBody>
      </p:sp>
      <p:sp>
        <p:nvSpPr>
          <p:cNvPr id="3" name="Shape 1"/>
          <p:cNvSpPr/>
          <p:nvPr/>
        </p:nvSpPr>
        <p:spPr>
          <a:xfrm>
            <a:off x="9509760" y="0"/>
            <a:ext cx="2682240" cy="950976"/>
          </a:xfrm>
          <a:prstGeom prst="rect">
            <a:avLst/>
          </a:prstGeom>
          <a:solidFill>
            <a:srgbClr val="578238"/>
          </a:solidFill>
          <a:ln/>
        </p:spPr>
        <p:txBody>
          <a:bodyPr/>
          <a:lstStyle/>
          <a:p>
            <a:endParaRPr lang="en-US" sz="2400"/>
          </a:p>
        </p:txBody>
      </p:sp>
      <p:sp>
        <p:nvSpPr>
          <p:cNvPr id="4" name="Text 2"/>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Alternative Directions</a:t>
            </a:r>
            <a:endParaRPr lang="en-US" sz="1467" dirty="0"/>
          </a:p>
        </p:txBody>
      </p:sp>
      <p:sp>
        <p:nvSpPr>
          <p:cNvPr id="6" name="Text 4"/>
          <p:cNvSpPr/>
          <p:nvPr/>
        </p:nvSpPr>
        <p:spPr>
          <a:xfrm>
            <a:off x="1950720" y="1889760"/>
            <a:ext cx="9875520" cy="1280160"/>
          </a:xfrm>
          <a:prstGeom prst="rect">
            <a:avLst/>
          </a:prstGeom>
          <a:noFill/>
          <a:ln/>
        </p:spPr>
        <p:txBody>
          <a:bodyPr wrap="square" lIns="0" tIns="0" rIns="0" bIns="0" rtlCol="0" anchor="ctr"/>
          <a:lstStyle/>
          <a:p>
            <a:r>
              <a:rPr lang="en-US" sz="3733" b="1" dirty="0">
                <a:solidFill>
                  <a:srgbClr val="FFFFFF"/>
                </a:solidFill>
                <a:latin typeface="Montserrat" pitchFamily="34" charset="0"/>
                <a:ea typeface="Montserrat" pitchFamily="34" charset="-122"/>
                <a:cs typeface="Montserrat" pitchFamily="34" charset="-120"/>
              </a:rPr>
              <a:t>Alternative Vision Directions</a:t>
            </a:r>
            <a:endParaRPr lang="en-US" sz="3733" dirty="0"/>
          </a:p>
        </p:txBody>
      </p:sp>
      <p:sp>
        <p:nvSpPr>
          <p:cNvPr id="7" name="Text 5"/>
          <p:cNvSpPr/>
          <p:nvPr/>
        </p:nvSpPr>
        <p:spPr>
          <a:xfrm>
            <a:off x="487680" y="3316224"/>
            <a:ext cx="11338560" cy="731520"/>
          </a:xfrm>
          <a:prstGeom prst="rect">
            <a:avLst/>
          </a:prstGeom>
          <a:noFill/>
          <a:ln/>
        </p:spPr>
        <p:txBody>
          <a:bodyPr wrap="square" lIns="0" tIns="0" rIns="0" bIns="0" rtlCol="0" anchor="ctr"/>
          <a:lstStyle/>
          <a:p>
            <a:r>
              <a:rPr lang="en-US" sz="1867" dirty="0">
                <a:solidFill>
                  <a:srgbClr val="FFC61A"/>
                </a:solidFill>
                <a:latin typeface="Open Sans" pitchFamily="34" charset="0"/>
                <a:ea typeface="Open Sans" pitchFamily="34" charset="-122"/>
                <a:cs typeface="Open Sans" pitchFamily="34" charset="-120"/>
              </a:rPr>
              <a:t>Work through the options, row by row, together</a:t>
            </a:r>
            <a:endParaRPr lang="en-US" sz="1867"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Exploring Alternatives</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Alternative Directions</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121664"/>
            <a:ext cx="3730752" cy="3169920"/>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8" name="Shape 6"/>
          <p:cNvSpPr/>
          <p:nvPr/>
        </p:nvSpPr>
        <p:spPr>
          <a:xfrm>
            <a:off x="268224" y="1121664"/>
            <a:ext cx="3730752" cy="85344"/>
          </a:xfrm>
          <a:prstGeom prst="rect">
            <a:avLst/>
          </a:prstGeom>
          <a:solidFill>
            <a:srgbClr val="052652"/>
          </a:solidFill>
          <a:ln/>
        </p:spPr>
        <p:txBody>
          <a:bodyPr/>
          <a:lstStyle/>
          <a:p>
            <a:endParaRPr lang="en-US" sz="2400"/>
          </a:p>
        </p:txBody>
      </p:sp>
      <p:sp>
        <p:nvSpPr>
          <p:cNvPr id="9" name="Shape 7"/>
          <p:cNvSpPr/>
          <p:nvPr/>
        </p:nvSpPr>
        <p:spPr>
          <a:xfrm>
            <a:off x="438912" y="1304544"/>
            <a:ext cx="3389376" cy="512064"/>
          </a:xfrm>
          <a:prstGeom prst="rect">
            <a:avLst/>
          </a:prstGeom>
          <a:solidFill>
            <a:srgbClr val="052652"/>
          </a:solidFill>
          <a:ln/>
        </p:spPr>
        <p:txBody>
          <a:bodyPr/>
          <a:lstStyle/>
          <a:p>
            <a:endParaRPr lang="en-US" sz="2400"/>
          </a:p>
        </p:txBody>
      </p:sp>
      <p:sp>
        <p:nvSpPr>
          <p:cNvPr id="10" name="Text 8"/>
          <p:cNvSpPr/>
          <p:nvPr/>
        </p:nvSpPr>
        <p:spPr>
          <a:xfrm>
            <a:off x="438912" y="1304544"/>
            <a:ext cx="3389376" cy="512064"/>
          </a:xfrm>
          <a:prstGeom prst="rect">
            <a:avLst/>
          </a:prstGeom>
          <a:noFill/>
          <a:ln/>
        </p:spPr>
        <p:txBody>
          <a:bodyPr wrap="square" lIns="0" tIns="0" rIns="0" bIns="0" rtlCol="0" anchor="ctr"/>
          <a:lstStyle/>
          <a:p>
            <a:pPr algn="ctr"/>
            <a:r>
              <a:rPr lang="en-US" sz="1533" b="1" dirty="0">
                <a:solidFill>
                  <a:srgbClr val="FFFFFF"/>
                </a:solidFill>
                <a:latin typeface="Montserrat" pitchFamily="34" charset="0"/>
                <a:ea typeface="Montserrat" pitchFamily="34" charset="-122"/>
                <a:cs typeface="Montserrat" pitchFamily="34" charset="-120"/>
              </a:rPr>
              <a:t>Baseline Vision</a:t>
            </a:r>
            <a:endParaRPr lang="en-US" sz="1533" dirty="0"/>
          </a:p>
        </p:txBody>
      </p:sp>
      <p:sp>
        <p:nvSpPr>
          <p:cNvPr id="11" name="Text 9"/>
          <p:cNvSpPr/>
          <p:nvPr/>
        </p:nvSpPr>
        <p:spPr>
          <a:xfrm>
            <a:off x="438912" y="1950720"/>
            <a:ext cx="3389376" cy="2218944"/>
          </a:xfrm>
          <a:prstGeom prst="rect">
            <a:avLst/>
          </a:prstGeom>
          <a:noFill/>
          <a:ln/>
        </p:spPr>
        <p:txBody>
          <a:bodyPr wrap="square" lIns="0" tIns="0" rIns="0" bIns="0" rtlCol="0" anchor="t"/>
          <a:lstStyle/>
          <a:p>
            <a:r>
              <a:rPr lang="en-US" sz="1467" dirty="0">
                <a:solidFill>
                  <a:srgbClr val="5A6A7A"/>
                </a:solidFill>
                <a:latin typeface="Open Sans" pitchFamily="34" charset="0"/>
                <a:ea typeface="Open Sans" pitchFamily="34" charset="-122"/>
                <a:cs typeface="Open Sans" pitchFamily="34" charset="-120"/>
              </a:rPr>
              <a:t>The starting draft, grounded in February workshop input. Use this as the anchor for discussion.</a:t>
            </a:r>
            <a:endParaRPr lang="en-US" sz="1467" dirty="0"/>
          </a:p>
        </p:txBody>
      </p:sp>
      <p:sp>
        <p:nvSpPr>
          <p:cNvPr id="12" name="Shape 10"/>
          <p:cNvSpPr/>
          <p:nvPr/>
        </p:nvSpPr>
        <p:spPr>
          <a:xfrm>
            <a:off x="4194048" y="1121664"/>
            <a:ext cx="3730752" cy="3169920"/>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3" name="Shape 11"/>
          <p:cNvSpPr/>
          <p:nvPr/>
        </p:nvSpPr>
        <p:spPr>
          <a:xfrm>
            <a:off x="4194048" y="1121664"/>
            <a:ext cx="3730752" cy="85344"/>
          </a:xfrm>
          <a:prstGeom prst="rect">
            <a:avLst/>
          </a:prstGeom>
          <a:solidFill>
            <a:srgbClr val="0367A5"/>
          </a:solidFill>
          <a:ln/>
        </p:spPr>
        <p:txBody>
          <a:bodyPr/>
          <a:lstStyle/>
          <a:p>
            <a:endParaRPr lang="en-US" sz="2400"/>
          </a:p>
        </p:txBody>
      </p:sp>
      <p:sp>
        <p:nvSpPr>
          <p:cNvPr id="14" name="Shape 12"/>
          <p:cNvSpPr/>
          <p:nvPr/>
        </p:nvSpPr>
        <p:spPr>
          <a:xfrm>
            <a:off x="4364736" y="1304544"/>
            <a:ext cx="3389376" cy="512064"/>
          </a:xfrm>
          <a:prstGeom prst="rect">
            <a:avLst/>
          </a:prstGeom>
          <a:solidFill>
            <a:srgbClr val="0367A5"/>
          </a:solidFill>
          <a:ln/>
        </p:spPr>
        <p:txBody>
          <a:bodyPr/>
          <a:lstStyle/>
          <a:p>
            <a:endParaRPr lang="en-US" sz="2400"/>
          </a:p>
        </p:txBody>
      </p:sp>
      <p:sp>
        <p:nvSpPr>
          <p:cNvPr id="15" name="Text 13"/>
          <p:cNvSpPr/>
          <p:nvPr/>
        </p:nvSpPr>
        <p:spPr>
          <a:xfrm>
            <a:off x="4364736" y="1304544"/>
            <a:ext cx="3389376" cy="512064"/>
          </a:xfrm>
          <a:prstGeom prst="rect">
            <a:avLst/>
          </a:prstGeom>
          <a:noFill/>
          <a:ln/>
        </p:spPr>
        <p:txBody>
          <a:bodyPr wrap="square" lIns="0" tIns="0" rIns="0" bIns="0" rtlCol="0" anchor="ctr"/>
          <a:lstStyle/>
          <a:p>
            <a:pPr algn="ctr"/>
            <a:r>
              <a:rPr lang="en-US" sz="1533" b="1" dirty="0">
                <a:solidFill>
                  <a:srgbClr val="FFFFFF"/>
                </a:solidFill>
                <a:latin typeface="Montserrat" pitchFamily="34" charset="0"/>
                <a:ea typeface="Montserrat" pitchFamily="34" charset="-122"/>
                <a:cs typeface="Montserrat" pitchFamily="34" charset="-120"/>
              </a:rPr>
              <a:t>Growth &amp; Opportunity</a:t>
            </a:r>
            <a:endParaRPr lang="en-US" sz="1533" dirty="0"/>
          </a:p>
        </p:txBody>
      </p:sp>
      <p:sp>
        <p:nvSpPr>
          <p:cNvPr id="16" name="Text 14"/>
          <p:cNvSpPr/>
          <p:nvPr/>
        </p:nvSpPr>
        <p:spPr>
          <a:xfrm>
            <a:off x="4364736" y="1950720"/>
            <a:ext cx="3389376" cy="2218944"/>
          </a:xfrm>
          <a:prstGeom prst="rect">
            <a:avLst/>
          </a:prstGeom>
          <a:noFill/>
          <a:ln/>
        </p:spPr>
        <p:txBody>
          <a:bodyPr wrap="square" lIns="0" tIns="0" rIns="0" bIns="0" rtlCol="0" anchor="t"/>
          <a:lstStyle/>
          <a:p>
            <a:r>
              <a:rPr lang="en-US" sz="1467" dirty="0">
                <a:solidFill>
                  <a:srgbClr val="5A6A7A"/>
                </a:solidFill>
                <a:latin typeface="Open Sans" pitchFamily="34" charset="0"/>
                <a:ea typeface="Open Sans" pitchFamily="34" charset="-122"/>
                <a:cs typeface="Open Sans" pitchFamily="34" charset="-120"/>
              </a:rPr>
              <a:t>Leans into city expansion, regional importance, economic growth, and proactive infrastructure investment.</a:t>
            </a:r>
            <a:endParaRPr lang="en-US" sz="1467" dirty="0"/>
          </a:p>
        </p:txBody>
      </p:sp>
      <p:sp>
        <p:nvSpPr>
          <p:cNvPr id="17" name="Shape 15"/>
          <p:cNvSpPr/>
          <p:nvPr/>
        </p:nvSpPr>
        <p:spPr>
          <a:xfrm>
            <a:off x="8119872" y="1121664"/>
            <a:ext cx="3730752" cy="3169920"/>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8" name="Shape 16"/>
          <p:cNvSpPr/>
          <p:nvPr/>
        </p:nvSpPr>
        <p:spPr>
          <a:xfrm>
            <a:off x="8119872" y="1121664"/>
            <a:ext cx="3730752" cy="85344"/>
          </a:xfrm>
          <a:prstGeom prst="rect">
            <a:avLst/>
          </a:prstGeom>
          <a:solidFill>
            <a:srgbClr val="578238"/>
          </a:solidFill>
          <a:ln/>
        </p:spPr>
        <p:txBody>
          <a:bodyPr/>
          <a:lstStyle/>
          <a:p>
            <a:endParaRPr lang="en-US" sz="2400"/>
          </a:p>
        </p:txBody>
      </p:sp>
      <p:sp>
        <p:nvSpPr>
          <p:cNvPr id="19" name="Shape 17"/>
          <p:cNvSpPr/>
          <p:nvPr/>
        </p:nvSpPr>
        <p:spPr>
          <a:xfrm>
            <a:off x="8290560" y="1304544"/>
            <a:ext cx="3389376" cy="512064"/>
          </a:xfrm>
          <a:prstGeom prst="rect">
            <a:avLst/>
          </a:prstGeom>
          <a:solidFill>
            <a:srgbClr val="578238"/>
          </a:solidFill>
          <a:ln/>
        </p:spPr>
        <p:txBody>
          <a:bodyPr/>
          <a:lstStyle/>
          <a:p>
            <a:endParaRPr lang="en-US" sz="2400"/>
          </a:p>
        </p:txBody>
      </p:sp>
      <p:sp>
        <p:nvSpPr>
          <p:cNvPr id="20" name="Text 18"/>
          <p:cNvSpPr/>
          <p:nvPr/>
        </p:nvSpPr>
        <p:spPr>
          <a:xfrm>
            <a:off x="8290560" y="1304544"/>
            <a:ext cx="3389376" cy="512064"/>
          </a:xfrm>
          <a:prstGeom prst="rect">
            <a:avLst/>
          </a:prstGeom>
          <a:noFill/>
          <a:ln/>
        </p:spPr>
        <p:txBody>
          <a:bodyPr wrap="square" lIns="0" tIns="0" rIns="0" bIns="0" rtlCol="0" anchor="ctr"/>
          <a:lstStyle/>
          <a:p>
            <a:pPr algn="ctr"/>
            <a:r>
              <a:rPr lang="en-US" sz="1533" b="1" dirty="0">
                <a:solidFill>
                  <a:srgbClr val="FFFFFF"/>
                </a:solidFill>
                <a:latin typeface="Montserrat" pitchFamily="34" charset="0"/>
                <a:ea typeface="Montserrat" pitchFamily="34" charset="-122"/>
                <a:cs typeface="Montserrat" pitchFamily="34" charset="-120"/>
              </a:rPr>
              <a:t>Character &amp; Livability</a:t>
            </a:r>
            <a:endParaRPr lang="en-US" sz="1533" dirty="0"/>
          </a:p>
        </p:txBody>
      </p:sp>
      <p:sp>
        <p:nvSpPr>
          <p:cNvPr id="21" name="Text 19"/>
          <p:cNvSpPr/>
          <p:nvPr/>
        </p:nvSpPr>
        <p:spPr>
          <a:xfrm>
            <a:off x="8290560" y="1950720"/>
            <a:ext cx="3389376" cy="2218944"/>
          </a:xfrm>
          <a:prstGeom prst="rect">
            <a:avLst/>
          </a:prstGeom>
          <a:noFill/>
          <a:ln/>
        </p:spPr>
        <p:txBody>
          <a:bodyPr wrap="square" lIns="0" tIns="0" rIns="0" bIns="0" rtlCol="0" anchor="t"/>
          <a:lstStyle/>
          <a:p>
            <a:r>
              <a:rPr lang="en-US" sz="1467" dirty="0">
                <a:solidFill>
                  <a:srgbClr val="5A6A7A"/>
                </a:solidFill>
                <a:latin typeface="Open Sans" pitchFamily="34" charset="0"/>
                <a:ea typeface="Open Sans" pitchFamily="34" charset="-122"/>
                <a:cs typeface="Open Sans" pitchFamily="34" charset="-120"/>
              </a:rPr>
              <a:t>Leans into identity, steady growth, neighborhood compatibility, and everyday quality of life.</a:t>
            </a:r>
            <a:endParaRPr lang="en-US" sz="1467" dirty="0"/>
          </a:p>
        </p:txBody>
      </p:sp>
      <p:sp>
        <p:nvSpPr>
          <p:cNvPr id="22" name="Shape 20"/>
          <p:cNvSpPr/>
          <p:nvPr/>
        </p:nvSpPr>
        <p:spPr>
          <a:xfrm>
            <a:off x="268224" y="4450080"/>
            <a:ext cx="11655552" cy="73152"/>
          </a:xfrm>
          <a:prstGeom prst="rect">
            <a:avLst/>
          </a:prstGeom>
          <a:solidFill>
            <a:srgbClr val="0367A5"/>
          </a:solidFill>
          <a:ln/>
        </p:spPr>
        <p:txBody>
          <a:bodyPr/>
          <a:lstStyle/>
          <a:p>
            <a:endParaRPr lang="en-US" sz="2400"/>
          </a:p>
        </p:txBody>
      </p:sp>
      <p:sp>
        <p:nvSpPr>
          <p:cNvPr id="23" name="Text 21"/>
          <p:cNvSpPr/>
          <p:nvPr/>
        </p:nvSpPr>
        <p:spPr>
          <a:xfrm>
            <a:off x="268224" y="4608576"/>
            <a:ext cx="11655552" cy="341376"/>
          </a:xfrm>
          <a:prstGeom prst="rect">
            <a:avLst/>
          </a:prstGeom>
          <a:noFill/>
          <a:ln/>
        </p:spPr>
        <p:txBody>
          <a:bodyPr wrap="square" lIns="0" tIns="0" rIns="0" bIns="0" rtlCol="0" anchor="ctr"/>
          <a:lstStyle/>
          <a:p>
            <a:r>
              <a:rPr lang="en-US" sz="1600" b="1" dirty="0">
                <a:solidFill>
                  <a:srgbClr val="052652"/>
                </a:solidFill>
                <a:latin typeface="Montserrat" pitchFamily="34" charset="0"/>
                <a:ea typeface="Montserrat" pitchFamily="34" charset="-122"/>
                <a:cs typeface="Montserrat" pitchFamily="34" charset="-120"/>
              </a:rPr>
              <a:t>How we'll run the exercise:</a:t>
            </a:r>
            <a:endParaRPr lang="en-US" sz="1600" dirty="0"/>
          </a:p>
        </p:txBody>
      </p:sp>
      <p:sp>
        <p:nvSpPr>
          <p:cNvPr id="24" name="Text 22"/>
          <p:cNvSpPr/>
          <p:nvPr/>
        </p:nvSpPr>
        <p:spPr>
          <a:xfrm>
            <a:off x="268224" y="4998720"/>
            <a:ext cx="11655552" cy="1219200"/>
          </a:xfrm>
          <a:prstGeom prst="rect">
            <a:avLst/>
          </a:prstGeom>
          <a:noFill/>
          <a:ln/>
        </p:spPr>
        <p:txBody>
          <a:bodyPr wrap="square" lIns="0" tIns="0" rIns="0" bIns="0" rtlCol="0" anchor="ctr"/>
          <a:lstStyle/>
          <a:p>
            <a:r>
              <a:rPr lang="en-US" sz="1400" dirty="0">
                <a:solidFill>
                  <a:srgbClr val="5A6A7A"/>
                </a:solidFill>
                <a:latin typeface="Open Sans" pitchFamily="34" charset="0"/>
                <a:ea typeface="Open Sans" pitchFamily="34" charset="-122"/>
                <a:cs typeface="Open Sans" pitchFamily="34" charset="-120"/>
              </a:rPr>
              <a:t>1.  We'll review each of the eight topic areas row by row.</a:t>
            </a:r>
            <a:endParaRPr lang="en-US" sz="1400" dirty="0"/>
          </a:p>
          <a:p>
            <a:r>
              <a:rPr lang="en-US" sz="1400" dirty="0">
                <a:solidFill>
                  <a:srgbClr val="5A6A7A"/>
                </a:solidFill>
                <a:latin typeface="Open Sans" pitchFamily="34" charset="0"/>
                <a:ea typeface="Open Sans" pitchFamily="34" charset="-122"/>
                <a:cs typeface="Open Sans" pitchFamily="34" charset="-120"/>
              </a:rPr>
              <a:t>2.  For each row, discuss: Which direction resonates — or is a hybrid better?</a:t>
            </a:r>
            <a:endParaRPr lang="en-US" sz="1400" dirty="0"/>
          </a:p>
          <a:p>
            <a:r>
              <a:rPr lang="en-US" sz="1400" dirty="0">
                <a:solidFill>
                  <a:srgbClr val="5A6A7A"/>
                </a:solidFill>
                <a:latin typeface="Open Sans" pitchFamily="34" charset="0"/>
                <a:ea typeface="Open Sans" pitchFamily="34" charset="-122"/>
                <a:cs typeface="Open Sans" pitchFamily="34" charset="-120"/>
              </a:rPr>
              <a:t>3.  We will synthesize discussion into a refined vision after the meeting.</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Shape 0"/>
          <p:cNvSpPr/>
          <p:nvPr/>
        </p:nvSpPr>
        <p:spPr>
          <a:xfrm>
            <a:off x="0" y="0"/>
            <a:ext cx="12192000" cy="950976"/>
          </a:xfrm>
          <a:prstGeom prst="rect">
            <a:avLst/>
          </a:prstGeom>
          <a:solidFill>
            <a:srgbClr val="0367A5"/>
          </a:solidFill>
          <a:ln/>
        </p:spPr>
        <p:txBody>
          <a:bodyPr/>
          <a:lstStyle/>
          <a:p>
            <a:endParaRPr lang="en-US" sz="2400"/>
          </a:p>
        </p:txBody>
      </p:sp>
      <p:sp>
        <p:nvSpPr>
          <p:cNvPr id="3" name="Text 1"/>
          <p:cNvSpPr/>
          <p:nvPr/>
        </p:nvSpPr>
        <p:spPr>
          <a:xfrm>
            <a:off x="268224" y="0"/>
            <a:ext cx="9144000" cy="950976"/>
          </a:xfrm>
          <a:prstGeom prst="rect">
            <a:avLst/>
          </a:prstGeom>
          <a:noFill/>
          <a:ln/>
        </p:spPr>
        <p:txBody>
          <a:bodyPr wrap="square" lIns="0" tIns="0" rIns="0" bIns="0" rtlCol="0" anchor="ctr"/>
          <a:lstStyle/>
          <a:p>
            <a:r>
              <a:rPr lang="en-US" sz="2667" b="1" dirty="0">
                <a:solidFill>
                  <a:srgbClr val="FFFFFF"/>
                </a:solidFill>
                <a:latin typeface="Montserrat" pitchFamily="34" charset="0"/>
                <a:ea typeface="Montserrat" pitchFamily="34" charset="-122"/>
                <a:cs typeface="Montserrat" pitchFamily="34" charset="-120"/>
              </a:rPr>
              <a:t>Topic: Community Character</a:t>
            </a:r>
            <a:endParaRPr lang="en-US" sz="2667" dirty="0"/>
          </a:p>
        </p:txBody>
      </p:sp>
      <p:sp>
        <p:nvSpPr>
          <p:cNvPr id="4" name="Shape 2"/>
          <p:cNvSpPr/>
          <p:nvPr/>
        </p:nvSpPr>
        <p:spPr>
          <a:xfrm>
            <a:off x="9509760" y="0"/>
            <a:ext cx="2682240" cy="950976"/>
          </a:xfrm>
          <a:prstGeom prst="rect">
            <a:avLst/>
          </a:prstGeom>
          <a:solidFill>
            <a:srgbClr val="578238"/>
          </a:solidFill>
          <a:ln/>
        </p:spPr>
        <p:txBody>
          <a:bodyPr/>
          <a:lstStyle/>
          <a:p>
            <a:endParaRPr lang="en-US" sz="2400"/>
          </a:p>
        </p:txBody>
      </p:sp>
      <p:sp>
        <p:nvSpPr>
          <p:cNvPr id="5" name="Text 3"/>
          <p:cNvSpPr/>
          <p:nvPr/>
        </p:nvSpPr>
        <p:spPr>
          <a:xfrm>
            <a:off x="9509760" y="0"/>
            <a:ext cx="2682240" cy="950976"/>
          </a:xfrm>
          <a:prstGeom prst="rect">
            <a:avLst/>
          </a:prstGeom>
          <a:noFill/>
          <a:ln/>
        </p:spPr>
        <p:txBody>
          <a:bodyPr wrap="square" lIns="0" tIns="0" rIns="0" bIns="0" rtlCol="0" anchor="ctr"/>
          <a:lstStyle/>
          <a:p>
            <a:pPr algn="ctr"/>
            <a:r>
              <a:rPr lang="en-US" sz="1467" b="1" dirty="0">
                <a:solidFill>
                  <a:srgbClr val="FFFFFF"/>
                </a:solidFill>
                <a:latin typeface="Montserrat" pitchFamily="34" charset="0"/>
                <a:ea typeface="Montserrat" pitchFamily="34" charset="-122"/>
                <a:cs typeface="Montserrat" pitchFamily="34" charset="-120"/>
              </a:rPr>
              <a:t>Alternative Directions</a:t>
            </a:r>
            <a:endParaRPr lang="en-US" sz="1467" dirty="0"/>
          </a:p>
        </p:txBody>
      </p:sp>
      <p:sp>
        <p:nvSpPr>
          <p:cNvPr id="6" name="Text 4"/>
          <p:cNvSpPr/>
          <p:nvPr/>
        </p:nvSpPr>
        <p:spPr>
          <a:xfrm>
            <a:off x="268224" y="6559296"/>
            <a:ext cx="11655552" cy="243840"/>
          </a:xfrm>
          <a:prstGeom prst="rect">
            <a:avLst/>
          </a:prstGeom>
          <a:noFill/>
          <a:ln/>
        </p:spPr>
        <p:txBody>
          <a:bodyPr wrap="square" lIns="0" tIns="0" rIns="0" bIns="0" rtlCol="0" anchor="ctr"/>
          <a:lstStyle/>
          <a:p>
            <a:r>
              <a:rPr lang="en-US" sz="1133" dirty="0">
                <a:solidFill>
                  <a:srgbClr val="5A6A7A"/>
                </a:solidFill>
                <a:latin typeface="Open Sans" pitchFamily="34" charset="0"/>
                <a:ea typeface="Open Sans" pitchFamily="34" charset="-122"/>
                <a:cs typeface="Open Sans" pitchFamily="34" charset="-120"/>
              </a:rPr>
              <a:t>Othello Comprehensive Plan Update  |  April 20, 2026</a:t>
            </a:r>
            <a:endParaRPr lang="en-US" sz="1133" dirty="0"/>
          </a:p>
        </p:txBody>
      </p:sp>
      <p:sp>
        <p:nvSpPr>
          <p:cNvPr id="7" name="Shape 5"/>
          <p:cNvSpPr/>
          <p:nvPr/>
        </p:nvSpPr>
        <p:spPr>
          <a:xfrm>
            <a:off x="268224"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8" name="Shape 6"/>
          <p:cNvSpPr/>
          <p:nvPr/>
        </p:nvSpPr>
        <p:spPr>
          <a:xfrm>
            <a:off x="268224" y="1097280"/>
            <a:ext cx="3072384" cy="536448"/>
          </a:xfrm>
          <a:prstGeom prst="rect">
            <a:avLst/>
          </a:prstGeom>
          <a:solidFill>
            <a:srgbClr val="052652"/>
          </a:solidFill>
          <a:ln/>
        </p:spPr>
        <p:txBody>
          <a:bodyPr/>
          <a:lstStyle/>
          <a:p>
            <a:endParaRPr lang="en-US" sz="2400"/>
          </a:p>
        </p:txBody>
      </p:sp>
      <p:sp>
        <p:nvSpPr>
          <p:cNvPr id="9" name="Text 7"/>
          <p:cNvSpPr/>
          <p:nvPr/>
        </p:nvSpPr>
        <p:spPr>
          <a:xfrm>
            <a:off x="390144"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Baseline Vision</a:t>
            </a:r>
            <a:endParaRPr lang="en-US" sz="1400" dirty="0"/>
          </a:p>
        </p:txBody>
      </p:sp>
      <p:sp>
        <p:nvSpPr>
          <p:cNvPr id="10" name="Text 8"/>
          <p:cNvSpPr/>
          <p:nvPr/>
        </p:nvSpPr>
        <p:spPr>
          <a:xfrm>
            <a:off x="414528"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remains a welcoming and close-knit community where diverse cultures, traditions, and generations of families shape the city's identity. As the city grows, it preserves its friendly atmosphere, strong sense of belonging, and rural heritage.</a:t>
            </a:r>
            <a:endParaRPr lang="en-US" sz="1267" dirty="0"/>
          </a:p>
        </p:txBody>
      </p:sp>
      <p:sp>
        <p:nvSpPr>
          <p:cNvPr id="11" name="Shape 9"/>
          <p:cNvSpPr/>
          <p:nvPr/>
        </p:nvSpPr>
        <p:spPr>
          <a:xfrm>
            <a:off x="3413760"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2" name="Shape 10"/>
          <p:cNvSpPr/>
          <p:nvPr/>
        </p:nvSpPr>
        <p:spPr>
          <a:xfrm>
            <a:off x="3413760" y="1097280"/>
            <a:ext cx="3072384" cy="536448"/>
          </a:xfrm>
          <a:prstGeom prst="rect">
            <a:avLst/>
          </a:prstGeom>
          <a:solidFill>
            <a:srgbClr val="0367A5"/>
          </a:solidFill>
          <a:ln/>
        </p:spPr>
        <p:txBody>
          <a:bodyPr/>
          <a:lstStyle/>
          <a:p>
            <a:endParaRPr lang="en-US" sz="2400"/>
          </a:p>
        </p:txBody>
      </p:sp>
      <p:sp>
        <p:nvSpPr>
          <p:cNvPr id="13" name="Text 11"/>
          <p:cNvSpPr/>
          <p:nvPr/>
        </p:nvSpPr>
        <p:spPr>
          <a:xfrm>
            <a:off x="3535680"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Growth &amp; Opportunity</a:t>
            </a:r>
            <a:endParaRPr lang="en-US" sz="1400" dirty="0"/>
          </a:p>
        </p:txBody>
      </p:sp>
      <p:sp>
        <p:nvSpPr>
          <p:cNvPr id="14" name="Text 12"/>
          <p:cNvSpPr/>
          <p:nvPr/>
        </p:nvSpPr>
        <p:spPr>
          <a:xfrm>
            <a:off x="3560064"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continues to be a welcoming and inclusive community while evolving into a growing regional center. New residents, businesses, and industries reshape the community while maintaining a shared sense of identity.</a:t>
            </a:r>
            <a:endParaRPr lang="en-US" sz="1267" dirty="0"/>
          </a:p>
        </p:txBody>
      </p:sp>
      <p:sp>
        <p:nvSpPr>
          <p:cNvPr id="15" name="Shape 13"/>
          <p:cNvSpPr/>
          <p:nvPr/>
        </p:nvSpPr>
        <p:spPr>
          <a:xfrm>
            <a:off x="6559296" y="1097280"/>
            <a:ext cx="3072384" cy="5340096"/>
          </a:xfrm>
          <a:prstGeom prst="rect">
            <a:avLst/>
          </a:prstGeom>
          <a:solidFill>
            <a:srgbClr val="F5F5F5"/>
          </a:solidFill>
          <a:ln/>
          <a:effectLst>
            <a:outerShdw blurRad="76200" dist="25400" dir="8100000" algn="bl" rotWithShape="0">
              <a:srgbClr val="000000">
                <a:alpha val="13000"/>
              </a:srgbClr>
            </a:outerShdw>
          </a:effectLst>
        </p:spPr>
        <p:txBody>
          <a:bodyPr/>
          <a:lstStyle/>
          <a:p>
            <a:endParaRPr lang="en-US" sz="2400"/>
          </a:p>
        </p:txBody>
      </p:sp>
      <p:sp>
        <p:nvSpPr>
          <p:cNvPr id="16" name="Shape 14"/>
          <p:cNvSpPr/>
          <p:nvPr/>
        </p:nvSpPr>
        <p:spPr>
          <a:xfrm>
            <a:off x="6559296" y="1097280"/>
            <a:ext cx="3072384" cy="536448"/>
          </a:xfrm>
          <a:prstGeom prst="rect">
            <a:avLst/>
          </a:prstGeom>
          <a:solidFill>
            <a:srgbClr val="578238"/>
          </a:solidFill>
          <a:ln/>
        </p:spPr>
        <p:txBody>
          <a:bodyPr/>
          <a:lstStyle/>
          <a:p>
            <a:endParaRPr lang="en-US" sz="2400"/>
          </a:p>
        </p:txBody>
      </p:sp>
      <p:sp>
        <p:nvSpPr>
          <p:cNvPr id="17" name="Text 15"/>
          <p:cNvSpPr/>
          <p:nvPr/>
        </p:nvSpPr>
        <p:spPr>
          <a:xfrm>
            <a:off x="6681216" y="1097280"/>
            <a:ext cx="2828544" cy="536448"/>
          </a:xfrm>
          <a:prstGeom prst="rect">
            <a:avLst/>
          </a:prstGeom>
          <a:noFill/>
          <a:ln/>
        </p:spPr>
        <p:txBody>
          <a:bodyPr wrap="square" lIns="0" tIns="0" rIns="0" bIns="0" rtlCol="0" anchor="ctr"/>
          <a:lstStyle/>
          <a:p>
            <a:pPr algn="ctr"/>
            <a:r>
              <a:rPr lang="en-US" sz="1400" b="1" dirty="0">
                <a:solidFill>
                  <a:srgbClr val="FFFFFF"/>
                </a:solidFill>
                <a:latin typeface="Montserrat" pitchFamily="34" charset="0"/>
                <a:ea typeface="Montserrat" pitchFamily="34" charset="-122"/>
                <a:cs typeface="Montserrat" pitchFamily="34" charset="-120"/>
              </a:rPr>
              <a:t>Character &amp; Livability</a:t>
            </a:r>
            <a:endParaRPr lang="en-US" sz="1400" dirty="0"/>
          </a:p>
        </p:txBody>
      </p:sp>
      <p:sp>
        <p:nvSpPr>
          <p:cNvPr id="18" name="Text 16"/>
          <p:cNvSpPr/>
          <p:nvPr/>
        </p:nvSpPr>
        <p:spPr>
          <a:xfrm>
            <a:off x="6705600" y="1731264"/>
            <a:ext cx="2779776" cy="4584192"/>
          </a:xfrm>
          <a:prstGeom prst="rect">
            <a:avLst/>
          </a:prstGeom>
          <a:noFill/>
          <a:ln/>
        </p:spPr>
        <p:txBody>
          <a:bodyPr wrap="square" lIns="0" tIns="0" rIns="0" bIns="0" rtlCol="0" anchor="t"/>
          <a:lstStyle/>
          <a:p>
            <a:r>
              <a:rPr lang="en-US" sz="1267" dirty="0">
                <a:solidFill>
                  <a:srgbClr val="052652"/>
                </a:solidFill>
                <a:latin typeface="Open Sans" pitchFamily="34" charset="0"/>
                <a:ea typeface="Open Sans" pitchFamily="34" charset="-122"/>
                <a:cs typeface="Open Sans" pitchFamily="34" charset="-120"/>
              </a:rPr>
              <a:t>Othello preserves its identity as a welcoming, close-knit, and culturally rich rural community, where relationships, traditions, and a strong sense of belonging remain the foundation of daily life.</a:t>
            </a:r>
            <a:endParaRPr lang="en-US" sz="1267" dirty="0"/>
          </a:p>
        </p:txBody>
      </p:sp>
      <p:sp>
        <p:nvSpPr>
          <p:cNvPr id="19" name="Shape 17"/>
          <p:cNvSpPr/>
          <p:nvPr/>
        </p:nvSpPr>
        <p:spPr>
          <a:xfrm>
            <a:off x="9704832" y="1097280"/>
            <a:ext cx="2292096" cy="5340096"/>
          </a:xfrm>
          <a:prstGeom prst="rect">
            <a:avLst/>
          </a:prstGeom>
          <a:solidFill>
            <a:srgbClr val="E8EDF2"/>
          </a:solidFill>
          <a:ln/>
          <a:effectLst>
            <a:outerShdw blurRad="76200" dist="25400" dir="8100000" algn="bl" rotWithShape="0">
              <a:srgbClr val="000000">
                <a:alpha val="13000"/>
              </a:srgbClr>
            </a:outerShdw>
          </a:effectLst>
        </p:spPr>
        <p:txBody>
          <a:bodyPr/>
          <a:lstStyle/>
          <a:p>
            <a:endParaRPr lang="en-US" sz="2400"/>
          </a:p>
        </p:txBody>
      </p:sp>
      <p:sp>
        <p:nvSpPr>
          <p:cNvPr id="20" name="Shape 18"/>
          <p:cNvSpPr/>
          <p:nvPr/>
        </p:nvSpPr>
        <p:spPr>
          <a:xfrm>
            <a:off x="9704832" y="1097280"/>
            <a:ext cx="2292096" cy="536448"/>
          </a:xfrm>
          <a:prstGeom prst="rect">
            <a:avLst/>
          </a:prstGeom>
          <a:solidFill>
            <a:srgbClr val="FFC61A"/>
          </a:solidFill>
          <a:ln/>
        </p:spPr>
        <p:txBody>
          <a:bodyPr/>
          <a:lstStyle/>
          <a:p>
            <a:endParaRPr lang="en-US" sz="2400"/>
          </a:p>
        </p:txBody>
      </p:sp>
      <p:sp>
        <p:nvSpPr>
          <p:cNvPr id="21" name="Text 19"/>
          <p:cNvSpPr/>
          <p:nvPr/>
        </p:nvSpPr>
        <p:spPr>
          <a:xfrm>
            <a:off x="9802368" y="1097280"/>
            <a:ext cx="2097024" cy="536448"/>
          </a:xfrm>
          <a:prstGeom prst="rect">
            <a:avLst/>
          </a:prstGeom>
          <a:noFill/>
          <a:ln/>
        </p:spPr>
        <p:txBody>
          <a:bodyPr wrap="square" lIns="0" tIns="0" rIns="0" bIns="0" rtlCol="0" anchor="ctr"/>
          <a:lstStyle/>
          <a:p>
            <a:pPr algn="ctr"/>
            <a:r>
              <a:rPr lang="en-US" sz="1267" b="1" dirty="0">
                <a:solidFill>
                  <a:srgbClr val="052652"/>
                </a:solidFill>
                <a:latin typeface="Montserrat" pitchFamily="34" charset="0"/>
                <a:ea typeface="Montserrat" pitchFamily="34" charset="-122"/>
                <a:cs typeface="Montserrat" pitchFamily="34" charset="-120"/>
              </a:rPr>
              <a:t>Notes /</a:t>
            </a:r>
            <a:endParaRPr lang="en-US" sz="1267" dirty="0"/>
          </a:p>
          <a:p>
            <a:pPr algn="ctr"/>
            <a:r>
              <a:rPr lang="en-US" sz="1267" b="1" dirty="0">
                <a:solidFill>
                  <a:srgbClr val="052652"/>
                </a:solidFill>
                <a:latin typeface="Montserrat" pitchFamily="34" charset="0"/>
                <a:ea typeface="Montserrat" pitchFamily="34" charset="-122"/>
                <a:cs typeface="Montserrat" pitchFamily="34" charset="-120"/>
              </a:rPr>
              <a:t>Hybrid</a:t>
            </a:r>
            <a:endParaRPr lang="en-US" sz="1267" dirty="0"/>
          </a:p>
        </p:txBody>
      </p:sp>
      <p:sp>
        <p:nvSpPr>
          <p:cNvPr id="22" name="Text 20"/>
          <p:cNvSpPr/>
          <p:nvPr/>
        </p:nvSpPr>
        <p:spPr>
          <a:xfrm>
            <a:off x="9826752" y="1755648"/>
            <a:ext cx="2048256" cy="4559808"/>
          </a:xfrm>
          <a:prstGeom prst="rect">
            <a:avLst/>
          </a:prstGeom>
          <a:noFill/>
          <a:ln/>
        </p:spPr>
        <p:txBody>
          <a:bodyPr wrap="square" lIns="0" tIns="0" rIns="0" bIns="0" rtlCol="0" anchor="t"/>
          <a:lstStyle/>
          <a:p>
            <a:r>
              <a:rPr lang="en-US" sz="1200" i="1" dirty="0">
                <a:solidFill>
                  <a:srgbClr val="5A6A7A"/>
                </a:solidFill>
                <a:latin typeface="Open Sans" pitchFamily="34" charset="0"/>
                <a:ea typeface="Open Sans" pitchFamily="34" charset="-122"/>
                <a:cs typeface="Open Sans" pitchFamily="34" charset="-120"/>
              </a:rPr>
              <a:t>Record preferred direction or hybrid language here during discussion.</a:t>
            </a:r>
            <a:endParaRPr lang="en-US" sz="1200" dirty="0"/>
          </a:p>
        </p:txBody>
      </p:sp>
    </p:spTree>
  </p:cSld>
  <p:clrMapOvr>
    <a:masterClrMapping/>
  </p:clrMapOvr>
</p:sld>
</file>

<file path=ppt/theme/theme1.xml><?xml version="1.0" encoding="utf-8"?>
<a:theme xmlns:a="http://schemas.openxmlformats.org/drawingml/2006/main" name="Marcus Theme">
  <a:themeElements>
    <a:clrScheme name="Othello Comprehensive Plan">
      <a:dk1>
        <a:srgbClr val="052652"/>
      </a:dk1>
      <a:lt1>
        <a:srgbClr val="FFFFFF"/>
      </a:lt1>
      <a:dk2>
        <a:srgbClr val="578238"/>
      </a:dk2>
      <a:lt2>
        <a:srgbClr val="FFC61A"/>
      </a:lt2>
      <a:accent1>
        <a:srgbClr val="052652"/>
      </a:accent1>
      <a:accent2>
        <a:srgbClr val="0367A5"/>
      </a:accent2>
      <a:accent3>
        <a:srgbClr val="FFFFFF"/>
      </a:accent3>
      <a:accent4>
        <a:srgbClr val="578238"/>
      </a:accent4>
      <a:accent5>
        <a:srgbClr val="DB0000"/>
      </a:accent5>
      <a:accent6>
        <a:srgbClr val="FFC61A"/>
      </a:accent6>
      <a:hlink>
        <a:srgbClr val="0367A5"/>
      </a:hlink>
      <a:folHlink>
        <a:srgbClr val="7030A0"/>
      </a:folHlink>
    </a:clrScheme>
    <a:fontScheme name="Othello Comprehensive Plan">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thello Comprehensive Plan PPT Template.pptx" id="{DA8DFE6F-5E83-45F2-93C2-6A726ECD28E2}" vid="{B5B54BDA-9DE6-4199-BC79-409DB33EC1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384B18525A584F979E6C7D91AC152E" ma:contentTypeVersion="16" ma:contentTypeDescription="Create a new document." ma:contentTypeScope="" ma:versionID="ed8aec11b6e2a31846cbb26b4af1b3be">
  <xsd:schema xmlns:xsd="http://www.w3.org/2001/XMLSchema" xmlns:xs="http://www.w3.org/2001/XMLSchema" xmlns:p="http://schemas.microsoft.com/office/2006/metadata/properties" xmlns:ns2="8be77cad-106a-486c-8817-3050f9917573" xmlns:ns3="635cfbc1-3e76-4c3d-8156-a9405beb4e21" targetNamespace="http://schemas.microsoft.com/office/2006/metadata/properties" ma:root="true" ma:fieldsID="1dd1b1b421c3a78cf6e1fddf098deb28" ns2:_="" ns3:_="">
    <xsd:import namespace="8be77cad-106a-486c-8817-3050f9917573"/>
    <xsd:import namespace="635cfbc1-3e76-4c3d-8156-a9405beb4e21"/>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MediaServiceLocation" minOccurs="0"/>
                <xsd:element ref="ns3:lcf76f155ced4ddcb4097134ff3c332f" minOccurs="0"/>
                <xsd:element ref="ns2:TaxCatchAll" minOccurs="0"/>
                <xsd:element ref="ns3:MediaServiceOCR" minOccurs="0"/>
                <xsd:element ref="ns3:MediaServiceSearchProperties" minOccurs="0"/>
                <xsd:element ref="ns2:SharedWithUsers" minOccurs="0"/>
                <xsd:element ref="ns2:SharedWithDetail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e77cad-106a-486c-8817-3050f991757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21" nillable="true" ma:displayName="Taxonomy Catch All Column" ma:hidden="true" ma:list="{6954e991-ae12-45a8-ad26-02dd426f9835}" ma:internalName="TaxCatchAll" ma:showField="CatchAllData" ma:web="8be77cad-106a-486c-8817-3050f9917573">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5cfbc1-3e76-4c3d-8156-a9405beb4e2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0c43aa0-b5f9-4064-a5b4-860718c3cde9"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8be77cad-106a-486c-8817-3050f9917573" xsi:nil="true"/>
    <lcf76f155ced4ddcb4097134ff3c332f xmlns="635cfbc1-3e76-4c3d-8156-a9405beb4e21">
      <Terms xmlns="http://schemas.microsoft.com/office/infopath/2007/PartnerControls"/>
    </lcf76f155ced4ddcb4097134ff3c332f>
    <_dlc_DocId xmlns="8be77cad-106a-486c-8817-3050f9917573">NZHKC4W2ZJ72-1822073422-1666031</_dlc_DocId>
    <_dlc_DocIdUrl xmlns="8be77cad-106a-486c-8817-3050f9917573">
      <Url>https://othellowagov.sharepoint.com/sites/OCHDepartments/_layouts/15/DocIdRedir.aspx?ID=NZHKC4W2ZJ72-1822073422-1666031</Url>
      <Description>NZHKC4W2ZJ72-1822073422-1666031</Description>
    </_dlc_DocIdUrl>
  </documentManagement>
</p:properties>
</file>

<file path=customXml/itemProps1.xml><?xml version="1.0" encoding="utf-8"?>
<ds:datastoreItem xmlns:ds="http://schemas.openxmlformats.org/officeDocument/2006/customXml" ds:itemID="{8C9F08F0-D645-438F-95D7-D9CF5194AA7B}"/>
</file>

<file path=customXml/itemProps2.xml><?xml version="1.0" encoding="utf-8"?>
<ds:datastoreItem xmlns:ds="http://schemas.openxmlformats.org/officeDocument/2006/customXml" ds:itemID="{574B01ED-53FA-4D13-8F09-D352CD8CD2B7}"/>
</file>

<file path=customXml/itemProps3.xml><?xml version="1.0" encoding="utf-8"?>
<ds:datastoreItem xmlns:ds="http://schemas.openxmlformats.org/officeDocument/2006/customXml" ds:itemID="{94611922-071A-4AF2-90F7-5E08A7E22398}"/>
</file>

<file path=customXml/itemProps4.xml><?xml version="1.0" encoding="utf-8"?>
<ds:datastoreItem xmlns:ds="http://schemas.openxmlformats.org/officeDocument/2006/customXml" ds:itemID="{2A9CBC83-582B-4FD5-AE80-22D0B8F83ED4}"/>
</file>

<file path=docProps/app.xml><?xml version="1.0" encoding="utf-8"?>
<Properties xmlns="http://schemas.openxmlformats.org/officeDocument/2006/extended-properties" xmlns:vt="http://schemas.openxmlformats.org/officeDocument/2006/docPropsVTypes">
  <Template>Othello Comprehensive Plan PPT Template</Template>
  <TotalTime>53</TotalTime>
  <Words>1737</Words>
  <Application>Microsoft Office PowerPoint</Application>
  <PresentationFormat>Widescreen</PresentationFormat>
  <Paragraphs>219</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Montserrat</vt:lpstr>
      <vt:lpstr>Open Sans</vt:lpstr>
      <vt:lpstr>Marcus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Aren Murcar</dc:creator>
  <cp:lastModifiedBy>Anne Henning</cp:lastModifiedBy>
  <cp:revision>4</cp:revision>
  <dcterms:created xsi:type="dcterms:W3CDTF">2026-04-09T19:30:35Z</dcterms:created>
  <dcterms:modified xsi:type="dcterms:W3CDTF">2026-04-09T20:58:51Z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0x010100D7384B18525A584F979E6C7D91AC152E</vt:lpwstr>
  </property>
  <property fmtid="{D5CDD505-2E9C-101B-9397-08002B2CF9AE}" pid="3" name="_dlc_DocIdItemGuid">
    <vt:lpwstr>283273b5-10ac-4e75-8c52-45c400ee25bf</vt:lpwstr>
  </property>
  <property fmtid="{D5CDD505-2E9C-101B-9397-08002B2CF9AE}" pid="4" name="MediaServiceImageTags">
    <vt:lpwstr/>
  </property>
</Properties>
</file>